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310" r:id="rId2"/>
    <p:sldId id="311" r:id="rId3"/>
    <p:sldId id="312" r:id="rId4"/>
    <p:sldId id="313" r:id="rId5"/>
    <p:sldId id="314" r:id="rId6"/>
    <p:sldId id="315" r:id="rId7"/>
    <p:sldId id="316" r:id="rId8"/>
    <p:sldId id="257" r:id="rId9"/>
    <p:sldId id="299" r:id="rId10"/>
    <p:sldId id="291" r:id="rId11"/>
    <p:sldId id="297" r:id="rId12"/>
    <p:sldId id="293" r:id="rId13"/>
    <p:sldId id="292" r:id="rId14"/>
    <p:sldId id="294" r:id="rId15"/>
    <p:sldId id="295" r:id="rId16"/>
    <p:sldId id="296" r:id="rId17"/>
    <p:sldId id="276" r:id="rId18"/>
    <p:sldId id="298" r:id="rId19"/>
    <p:sldId id="277" r:id="rId20"/>
    <p:sldId id="287" r:id="rId21"/>
    <p:sldId id="290" r:id="rId22"/>
    <p:sldId id="288" r:id="rId23"/>
    <p:sldId id="302" r:id="rId24"/>
    <p:sldId id="289" r:id="rId25"/>
    <p:sldId id="303" r:id="rId26"/>
    <p:sldId id="304" r:id="rId27"/>
    <p:sldId id="306" r:id="rId28"/>
    <p:sldId id="307" r:id="rId29"/>
    <p:sldId id="309" r:id="rId30"/>
    <p:sldId id="286" r:id="rId31"/>
    <p:sldId id="278" r:id="rId32"/>
    <p:sldId id="282" r:id="rId33"/>
    <p:sldId id="283" r:id="rId34"/>
    <p:sldId id="284" r:id="rId35"/>
    <p:sldId id="281" r:id="rId36"/>
    <p:sldId id="279" r:id="rId37"/>
    <p:sldId id="280" r:id="rId38"/>
    <p:sldId id="285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95E"/>
    <a:srgbClr val="63A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94" autoAdjust="0"/>
  </p:normalViewPr>
  <p:slideViewPr>
    <p:cSldViewPr snapToGrid="0">
      <p:cViewPr>
        <p:scale>
          <a:sx n="100" d="100"/>
          <a:sy n="100" d="100"/>
        </p:scale>
        <p:origin x="-29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9FF4E-A7F3-6247-AB4F-03BE51B5FD11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732D3-85F4-C645-989C-5B6440EF6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1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E62AE-C4CB-47E3-8B74-5AF89BB143EA}" type="slidenum">
              <a:rPr lang="sv-SE" smtClean="0">
                <a:solidFill>
                  <a:prstClr val="black"/>
                </a:solidFill>
              </a:rPr>
              <a:pPr/>
              <a:t>1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2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3200-A55C-8941-BA60-A7C8EC38581C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652F-12C5-894E-BD6F-2A503A4F7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8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3200-A55C-8941-BA60-A7C8EC38581C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652F-12C5-894E-BD6F-2A503A4F7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3200-A55C-8941-BA60-A7C8EC38581C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652F-12C5-894E-BD6F-2A503A4F7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8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3200-A55C-8941-BA60-A7C8EC38581C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652F-12C5-894E-BD6F-2A503A4F7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72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3200-A55C-8941-BA60-A7C8EC38581C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652F-12C5-894E-BD6F-2A503A4F7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8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3200-A55C-8941-BA60-A7C8EC38581C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652F-12C5-894E-BD6F-2A503A4F7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4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3200-A55C-8941-BA60-A7C8EC38581C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652F-12C5-894E-BD6F-2A503A4F7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92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3200-A55C-8941-BA60-A7C8EC38581C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652F-12C5-894E-BD6F-2A503A4F7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5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3200-A55C-8941-BA60-A7C8EC38581C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652F-12C5-894E-BD6F-2A503A4F7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14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3200-A55C-8941-BA60-A7C8EC38581C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652F-12C5-894E-BD6F-2A503A4F7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0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3200-A55C-8941-BA60-A7C8EC38581C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652F-12C5-894E-BD6F-2A503A4F7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8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93200-A55C-8941-BA60-A7C8EC38581C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9652F-12C5-894E-BD6F-2A503A4F7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fie.s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43732" y="441011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66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CI op per år och antal inskrivna på specialskolor fram till 2013</a:t>
            </a:r>
            <a:endParaRPr lang="en-GB" sz="14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9" name="Rectangle 85"/>
          <p:cNvSpPr>
            <a:spLocks/>
          </p:cNvSpPr>
          <p:nvPr/>
        </p:nvSpPr>
        <p:spPr bwMode="auto">
          <a:xfrm>
            <a:off x="732870" y="895350"/>
            <a:ext cx="7535403" cy="40316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lIns="0" tIns="0" rIns="0" bIns="0" anchor="b"/>
          <a:lstStyle/>
          <a:p>
            <a:pPr algn="ctr"/>
            <a:r>
              <a:rPr lang="sv-SE" sz="2800" dirty="0" err="1" smtClean="0">
                <a:solidFill>
                  <a:schemeClr val="accent6"/>
                </a:solidFill>
                <a:latin typeface="Arial Rounded MT Bold"/>
                <a:cs typeface="Arial Rounded MT Bold"/>
              </a:rPr>
              <a:t>Slides</a:t>
            </a:r>
            <a:r>
              <a:rPr lang="sv-SE" sz="2800" dirty="0" smtClean="0">
                <a:solidFill>
                  <a:schemeClr val="accent6"/>
                </a:solidFill>
                <a:latin typeface="Arial Rounded MT Bold"/>
                <a:cs typeface="Arial Rounded MT Bold"/>
              </a:rPr>
              <a:t> </a:t>
            </a:r>
            <a:r>
              <a:rPr lang="sv-SE" sz="2800" dirty="0" err="1" smtClean="0">
                <a:solidFill>
                  <a:schemeClr val="accent6"/>
                </a:solidFill>
                <a:latin typeface="Arial Rounded MT Bold"/>
                <a:cs typeface="Arial Rounded MT Bold"/>
              </a:rPr>
              <a:t>presented</a:t>
            </a:r>
            <a:r>
              <a:rPr lang="sv-SE" sz="2800" dirty="0" smtClean="0">
                <a:solidFill>
                  <a:schemeClr val="accent6"/>
                </a:solidFill>
                <a:latin typeface="Arial Rounded MT Bold"/>
                <a:cs typeface="Arial Rounded MT Bold"/>
              </a:rPr>
              <a:t> at</a:t>
            </a:r>
          </a:p>
          <a:p>
            <a:pPr algn="ctr"/>
            <a:r>
              <a:rPr lang="sv-SE" sz="2800" dirty="0">
                <a:solidFill>
                  <a:schemeClr val="accent6"/>
                </a:solidFill>
                <a:latin typeface="Arial Rounded MT Bold"/>
                <a:cs typeface="Arial Rounded MT Bold"/>
                <a:hlinkClick r:id="rId3"/>
              </a:rPr>
              <a:t>http://www.ncfie.se</a:t>
            </a:r>
            <a:r>
              <a:rPr lang="sv-SE" sz="2800" dirty="0" smtClean="0">
                <a:solidFill>
                  <a:schemeClr val="accent6"/>
                </a:solidFill>
                <a:latin typeface="Arial Rounded MT Bold"/>
                <a:cs typeface="Arial Rounded MT Bold"/>
                <a:hlinkClick r:id="rId3"/>
              </a:rPr>
              <a:t>/</a:t>
            </a:r>
            <a:endParaRPr lang="sv-SE" sz="2800" dirty="0" smtClean="0">
              <a:solidFill>
                <a:schemeClr val="accent6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sv-SE" sz="2800" dirty="0" smtClean="0">
                <a:solidFill>
                  <a:schemeClr val="accent6"/>
                </a:solidFill>
                <a:latin typeface="Arial Rounded MT Bold"/>
                <a:cs typeface="Arial Rounded MT Bold"/>
              </a:rPr>
              <a:t>20014 </a:t>
            </a:r>
            <a:r>
              <a:rPr lang="sv-SE" sz="2800" dirty="0" err="1" smtClean="0">
                <a:solidFill>
                  <a:schemeClr val="accent6"/>
                </a:solidFill>
                <a:latin typeface="Arial Rounded MT Bold"/>
                <a:cs typeface="Arial Rounded MT Bold"/>
              </a:rPr>
              <a:t>Oct</a:t>
            </a:r>
            <a:r>
              <a:rPr lang="sv-SE" sz="2800" dirty="0" smtClean="0">
                <a:solidFill>
                  <a:schemeClr val="accent6"/>
                </a:solidFill>
                <a:latin typeface="Arial Rounded MT Bold"/>
                <a:cs typeface="Arial Rounded MT Bold"/>
              </a:rPr>
              <a:t> 1 </a:t>
            </a:r>
          </a:p>
          <a:p>
            <a:pPr algn="ctr"/>
            <a:r>
              <a:rPr lang="sv-SE" sz="2800" dirty="0" smtClean="0">
                <a:solidFill>
                  <a:schemeClr val="accent6"/>
                </a:solidFill>
                <a:latin typeface="Arial Rounded MT Bold"/>
                <a:cs typeface="Arial Rounded MT Bold"/>
              </a:rPr>
              <a:t>by</a:t>
            </a:r>
          </a:p>
          <a:p>
            <a:pPr algn="ctr"/>
            <a:r>
              <a:rPr lang="sv-SE" sz="2800" dirty="0" smtClean="0">
                <a:solidFill>
                  <a:schemeClr val="accent6"/>
                </a:solidFill>
                <a:latin typeface="Arial Rounded MT Bold"/>
                <a:cs typeface="Arial Rounded MT Bold"/>
              </a:rPr>
              <a:t>Prof. Hans Rosling</a:t>
            </a:r>
          </a:p>
          <a:p>
            <a:pPr algn="ctr"/>
            <a:endParaRPr lang="sv-SE" sz="1100" dirty="0" smtClean="0">
              <a:solidFill>
                <a:schemeClr val="accent6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sv-SE" sz="1100" dirty="0" smtClean="0">
                <a:solidFill>
                  <a:schemeClr val="accent6"/>
                </a:solidFill>
                <a:latin typeface="Arial Rounded MT Bold"/>
                <a:cs typeface="Arial Rounded MT Bold"/>
              </a:rPr>
              <a:t>Karolinska Institutet, Stockholm</a:t>
            </a:r>
          </a:p>
          <a:p>
            <a:pPr algn="ctr"/>
            <a:r>
              <a:rPr lang="sv-SE" sz="1100" dirty="0" smtClean="0">
                <a:solidFill>
                  <a:schemeClr val="accent6"/>
                </a:solidFill>
                <a:latin typeface="Arial Rounded MT Bold"/>
                <a:cs typeface="Arial Rounded MT Bold"/>
              </a:rPr>
              <a:t>Swedish Academy of Science</a:t>
            </a:r>
            <a:endParaRPr lang="sv-SE" sz="900" dirty="0" smtClean="0">
              <a:solidFill>
                <a:schemeClr val="accent6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sv-SE" dirty="0" smtClean="0">
                <a:solidFill>
                  <a:schemeClr val="accent6"/>
                </a:solidFill>
                <a:latin typeface="Arial Rounded MT Bold"/>
                <a:cs typeface="Arial Rounded MT Bold"/>
              </a:rPr>
              <a:t>www.</a:t>
            </a:r>
            <a:r>
              <a:rPr lang="en-US" dirty="0" smtClean="0">
                <a:solidFill>
                  <a:schemeClr val="accent6"/>
                </a:solidFill>
                <a:latin typeface="Arial Rounded MT Bold"/>
                <a:cs typeface="Arial Rounded MT Bold"/>
              </a:rPr>
              <a:t>gapminder.org</a:t>
            </a:r>
          </a:p>
          <a:p>
            <a:pPr algn="ctr"/>
            <a:endParaRPr lang="en-US" dirty="0" smtClean="0">
              <a:solidFill>
                <a:schemeClr val="accent6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en-US" dirty="0" smtClean="0">
                <a:solidFill>
                  <a:schemeClr val="accent6"/>
                </a:solidFill>
                <a:latin typeface="Arial Rounded MT Bold"/>
                <a:cs typeface="Arial Rounded MT Bold"/>
              </a:rPr>
              <a:t>Graphs compiled by Ola Rosling</a:t>
            </a:r>
            <a:endParaRPr lang="en-US" dirty="0">
              <a:solidFill>
                <a:schemeClr val="accent6"/>
              </a:solidFill>
              <a:latin typeface="Arial Rounded MT Bold"/>
              <a:cs typeface="Arial Rounded MT Bold"/>
            </a:endParaRPr>
          </a:p>
          <a:p>
            <a:pPr algn="ctr"/>
            <a:endParaRPr lang="en-US" sz="600" dirty="0" smtClean="0">
              <a:solidFill>
                <a:schemeClr val="accent6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93803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450850"/>
            <a:ext cx="8751966" cy="5391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51300" y="469900"/>
            <a:ext cx="1438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Årskurser</a:t>
            </a:r>
            <a:r>
              <a:rPr lang="en-US" dirty="0" smtClean="0"/>
              <a:t> 1-9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7235"/>
          <a:stretch/>
        </p:blipFill>
        <p:spPr>
          <a:xfrm>
            <a:off x="298450" y="4384493"/>
            <a:ext cx="2774950" cy="2016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5476"/>
          <a:stretch/>
        </p:blipFill>
        <p:spPr>
          <a:xfrm>
            <a:off x="304800" y="2343150"/>
            <a:ext cx="2705100" cy="200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15264"/>
          <a:stretch/>
        </p:blipFill>
        <p:spPr>
          <a:xfrm>
            <a:off x="3765551" y="2330451"/>
            <a:ext cx="2876550" cy="2000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15154"/>
          <a:stretch/>
        </p:blipFill>
        <p:spPr>
          <a:xfrm>
            <a:off x="3771900" y="4406899"/>
            <a:ext cx="2927350" cy="2038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r="15965"/>
          <a:stretch/>
        </p:blipFill>
        <p:spPr>
          <a:xfrm>
            <a:off x="3778250" y="129491"/>
            <a:ext cx="2876550" cy="20485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1700" y="298450"/>
            <a:ext cx="1531956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9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527050"/>
            <a:ext cx="8615797" cy="515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1300" y="469900"/>
            <a:ext cx="1438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Årskurser</a:t>
            </a:r>
            <a:r>
              <a:rPr lang="en-US" dirty="0" smtClean="0"/>
              <a:t> 1-9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829300" y="2355850"/>
            <a:ext cx="1098550" cy="3454400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05228" y="5943084"/>
            <a:ext cx="20390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Exception to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the general trend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1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49" y="317500"/>
            <a:ext cx="8770553" cy="5181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1300" y="469900"/>
            <a:ext cx="1438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Årskurser</a:t>
            </a:r>
            <a:r>
              <a:rPr lang="en-US" dirty="0" smtClean="0"/>
              <a:t> 1-9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2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25451"/>
            <a:ext cx="8804692" cy="5187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1300" y="469900"/>
            <a:ext cx="1438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Årskurser</a:t>
            </a:r>
            <a:r>
              <a:rPr lang="en-US" dirty="0" smtClean="0"/>
              <a:t> 1-9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387351"/>
            <a:ext cx="8753760" cy="50863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1300" y="469900"/>
            <a:ext cx="1438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Årskurser</a:t>
            </a:r>
            <a:r>
              <a:rPr lang="en-US" dirty="0" smtClean="0"/>
              <a:t> 1-9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457201"/>
            <a:ext cx="8732326" cy="5251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1300" y="469900"/>
            <a:ext cx="1438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Årskurser</a:t>
            </a:r>
            <a:r>
              <a:rPr lang="en-US" dirty="0" smtClean="0"/>
              <a:t> 1-9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3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196"/>
          <p:cNvSpPr/>
          <p:nvPr/>
        </p:nvSpPr>
        <p:spPr>
          <a:xfrm>
            <a:off x="871242" y="1023506"/>
            <a:ext cx="62026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What happens to a cohort?</a:t>
            </a:r>
          </a:p>
          <a:p>
            <a:endParaRPr lang="en-US" sz="2000" dirty="0" smtClean="0"/>
          </a:p>
          <a:p>
            <a:r>
              <a:rPr lang="en-US" sz="2000" dirty="0" smtClean="0"/>
              <a:t>Next couple of slides show the changes in classes based on the year the first students started. It shows how new students are added later and how they drop out.</a:t>
            </a:r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 err="1" smtClean="0"/>
              <a:t>Specialskolor</a:t>
            </a:r>
            <a:r>
              <a:rPr lang="en-US" sz="2000" dirty="0" smtClean="0"/>
              <a:t> have a large proportions of “late-comers” as well as a high drop out rate.</a:t>
            </a:r>
          </a:p>
        </p:txBody>
      </p:sp>
    </p:spTree>
    <p:extLst>
      <p:ext uri="{BB962C8B-B14F-4D97-AF65-F5344CB8AC3E}">
        <p14:creationId xmlns:p14="http://schemas.microsoft.com/office/powerpoint/2010/main" val="11416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30"/>
          <p:cNvGrpSpPr/>
          <p:nvPr/>
        </p:nvGrpSpPr>
        <p:grpSpPr>
          <a:xfrm>
            <a:off x="3587949" y="3149077"/>
            <a:ext cx="179732" cy="2858374"/>
            <a:chOff x="4023360" y="2548085"/>
            <a:chExt cx="179732" cy="2858374"/>
          </a:xfrm>
        </p:grpSpPr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023360" y="3486901"/>
              <a:ext cx="173001" cy="1919558"/>
            </a:xfrm>
            <a:prstGeom prst="rect">
              <a:avLst/>
            </a:prstGeom>
          </p:spPr>
        </p:pic>
        <p:sp>
          <p:nvSpPr>
            <p:cNvPr id="132" name="Rectangle 131"/>
            <p:cNvSpPr/>
            <p:nvPr/>
          </p:nvSpPr>
          <p:spPr>
            <a:xfrm>
              <a:off x="4023360" y="3109576"/>
              <a:ext cx="179732" cy="377325"/>
            </a:xfrm>
            <a:prstGeom prst="rect">
              <a:avLst/>
            </a:prstGeom>
            <a:solidFill>
              <a:srgbClr val="9BB95E"/>
            </a:solidFill>
            <a:ln w="190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4023360" y="2743200"/>
              <a:ext cx="179732" cy="377325"/>
            </a:xfrm>
            <a:prstGeom prst="rect">
              <a:avLst/>
            </a:prstGeom>
            <a:solidFill>
              <a:srgbClr val="9BB95E"/>
            </a:solidFill>
            <a:ln w="190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023360" y="2548085"/>
              <a:ext cx="179732" cy="191440"/>
            </a:xfrm>
            <a:prstGeom prst="rect">
              <a:avLst/>
            </a:prstGeom>
            <a:solidFill>
              <a:srgbClr val="9BB95E"/>
            </a:solidFill>
            <a:ln w="190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5" name="Rectangle 224"/>
          <p:cNvSpPr/>
          <p:nvPr/>
        </p:nvSpPr>
        <p:spPr>
          <a:xfrm>
            <a:off x="3596541" y="5813016"/>
            <a:ext cx="161110" cy="174830"/>
          </a:xfrm>
          <a:prstGeom prst="rect">
            <a:avLst/>
          </a:prstGeom>
          <a:solidFill>
            <a:srgbClr val="FFFFFF"/>
          </a:solidFill>
          <a:ln w="952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5164074" y="2406496"/>
            <a:ext cx="179732" cy="3600955"/>
            <a:chOff x="5486400" y="1805504"/>
            <a:chExt cx="179732" cy="3600955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486400" y="3486901"/>
              <a:ext cx="173001" cy="1919558"/>
            </a:xfrm>
            <a:prstGeom prst="rect">
              <a:avLst/>
            </a:prstGeom>
          </p:spPr>
        </p:pic>
        <p:sp>
          <p:nvSpPr>
            <p:cNvPr id="95" name="Rectangle 94"/>
            <p:cNvSpPr/>
            <p:nvPr/>
          </p:nvSpPr>
          <p:spPr>
            <a:xfrm>
              <a:off x="5486400" y="3109576"/>
              <a:ext cx="179732" cy="377325"/>
            </a:xfrm>
            <a:prstGeom prst="rect">
              <a:avLst/>
            </a:prstGeom>
            <a:solidFill>
              <a:srgbClr val="9BB95E"/>
            </a:solidFill>
            <a:ln w="190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486400" y="2743200"/>
              <a:ext cx="179732" cy="377325"/>
            </a:xfrm>
            <a:prstGeom prst="rect">
              <a:avLst/>
            </a:prstGeom>
            <a:solidFill>
              <a:srgbClr val="9BB95E"/>
            </a:solidFill>
            <a:ln w="190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486400" y="2548085"/>
              <a:ext cx="179732" cy="191440"/>
            </a:xfrm>
            <a:prstGeom prst="rect">
              <a:avLst/>
            </a:prstGeom>
            <a:solidFill>
              <a:srgbClr val="9BB95E"/>
            </a:solidFill>
            <a:ln w="190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486400" y="2362200"/>
              <a:ext cx="179732" cy="191440"/>
            </a:xfrm>
            <a:prstGeom prst="rect">
              <a:avLst/>
            </a:prstGeom>
            <a:solidFill>
              <a:srgbClr val="9BB95E"/>
            </a:solidFill>
            <a:ln w="190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486400" y="1805504"/>
              <a:ext cx="179732" cy="191440"/>
            </a:xfrm>
            <a:prstGeom prst="rect">
              <a:avLst/>
            </a:prstGeom>
            <a:solidFill>
              <a:srgbClr val="9BB95E"/>
            </a:solidFill>
            <a:ln w="190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486400" y="1981200"/>
              <a:ext cx="179732" cy="377325"/>
            </a:xfrm>
            <a:prstGeom prst="rect">
              <a:avLst/>
            </a:prstGeom>
            <a:solidFill>
              <a:srgbClr val="9BB95E"/>
            </a:solidFill>
            <a:ln w="190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075377" y="2963192"/>
            <a:ext cx="179732" cy="3044259"/>
            <a:chOff x="4511040" y="2362200"/>
            <a:chExt cx="179732" cy="3044259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511040" y="3486901"/>
              <a:ext cx="173001" cy="1919558"/>
            </a:xfrm>
            <a:prstGeom prst="rect">
              <a:avLst/>
            </a:prstGeom>
          </p:spPr>
        </p:pic>
        <p:sp>
          <p:nvSpPr>
            <p:cNvPr id="79" name="Rectangle 78"/>
            <p:cNvSpPr/>
            <p:nvPr/>
          </p:nvSpPr>
          <p:spPr>
            <a:xfrm>
              <a:off x="4511040" y="3109576"/>
              <a:ext cx="179732" cy="377325"/>
            </a:xfrm>
            <a:prstGeom prst="rect">
              <a:avLst/>
            </a:prstGeom>
            <a:solidFill>
              <a:srgbClr val="9BB95E"/>
            </a:solidFill>
            <a:ln w="190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511040" y="2743200"/>
              <a:ext cx="179732" cy="377325"/>
            </a:xfrm>
            <a:prstGeom prst="rect">
              <a:avLst/>
            </a:prstGeom>
            <a:solidFill>
              <a:srgbClr val="9BB95E"/>
            </a:solidFill>
            <a:ln w="190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511040" y="2548085"/>
              <a:ext cx="179732" cy="191440"/>
            </a:xfrm>
            <a:prstGeom prst="rect">
              <a:avLst/>
            </a:prstGeom>
            <a:solidFill>
              <a:srgbClr val="9BB95E"/>
            </a:solidFill>
            <a:ln w="190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511040" y="2362200"/>
              <a:ext cx="179732" cy="191440"/>
            </a:xfrm>
            <a:prstGeom prst="rect">
              <a:avLst/>
            </a:prstGeom>
            <a:solidFill>
              <a:srgbClr val="9BB95E"/>
            </a:solidFill>
            <a:ln w="190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753955" y="1101298"/>
            <a:ext cx="2136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62A3F1"/>
                </a:solidFill>
              </a:rPr>
              <a:t>10 children started</a:t>
            </a:r>
          </a:p>
          <a:p>
            <a:r>
              <a:rPr lang="en-US" b="1" dirty="0" smtClean="0">
                <a:solidFill>
                  <a:srgbClr val="62A3F1"/>
                </a:solidFill>
              </a:rPr>
              <a:t>the class in 2002</a:t>
            </a: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3546077" y="1107058"/>
            <a:ext cx="4742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10 additional children joined them during the next 10 years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57420" y="4087893"/>
            <a:ext cx="173001" cy="191955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61789" y="2000349"/>
            <a:ext cx="1793651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Here’s an example showing how the bar is built up for children starting school year 2002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70006" y="1142691"/>
            <a:ext cx="586367" cy="592063"/>
            <a:chOff x="379245" y="1947589"/>
            <a:chExt cx="792532" cy="800229"/>
          </a:xfrm>
        </p:grpSpPr>
        <p:sp>
          <p:nvSpPr>
            <p:cNvPr id="27" name="Oval 26"/>
            <p:cNvSpPr/>
            <p:nvPr/>
          </p:nvSpPr>
          <p:spPr>
            <a:xfrm>
              <a:off x="379245" y="1955286"/>
              <a:ext cx="792532" cy="792532"/>
            </a:xfrm>
            <a:prstGeom prst="ellipse">
              <a:avLst/>
            </a:prstGeom>
            <a:solidFill>
              <a:srgbClr val="63A4F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93200" y="1947589"/>
              <a:ext cx="544253" cy="7071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A</a:t>
              </a:r>
              <a:endParaRPr lang="en-US" sz="28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983730" y="1122055"/>
            <a:ext cx="586368" cy="586368"/>
            <a:chOff x="2420388" y="1140382"/>
            <a:chExt cx="792532" cy="792532"/>
          </a:xfrm>
        </p:grpSpPr>
        <p:sp>
          <p:nvSpPr>
            <p:cNvPr id="29" name="Oval 28"/>
            <p:cNvSpPr/>
            <p:nvPr/>
          </p:nvSpPr>
          <p:spPr>
            <a:xfrm>
              <a:off x="2420388" y="1140382"/>
              <a:ext cx="792532" cy="792532"/>
            </a:xfrm>
            <a:prstGeom prst="ellipse">
              <a:avLst/>
            </a:prstGeom>
            <a:solidFill>
              <a:srgbClr val="9BB95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542040" y="1140382"/>
              <a:ext cx="521639" cy="7071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B</a:t>
              </a:r>
              <a:endParaRPr lang="en-US" sz="28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723864" y="6154648"/>
            <a:ext cx="586368" cy="586368"/>
            <a:chOff x="6054983" y="4005022"/>
            <a:chExt cx="792532" cy="792532"/>
          </a:xfrm>
        </p:grpSpPr>
        <p:sp>
          <p:nvSpPr>
            <p:cNvPr id="31" name="Oval 30"/>
            <p:cNvSpPr/>
            <p:nvPr/>
          </p:nvSpPr>
          <p:spPr>
            <a:xfrm>
              <a:off x="6054983" y="4005022"/>
              <a:ext cx="792532" cy="7925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177267" y="4005022"/>
              <a:ext cx="506472" cy="7071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</a:rPr>
                <a:t>C</a:t>
              </a:r>
              <a:endParaRPr lang="en-US" sz="2800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603272" y="3344192"/>
            <a:ext cx="179732" cy="2663259"/>
            <a:chOff x="3535680" y="2743200"/>
            <a:chExt cx="179732" cy="2663259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535680" y="3486901"/>
              <a:ext cx="173001" cy="1919558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3535680" y="3109576"/>
              <a:ext cx="179732" cy="377325"/>
            </a:xfrm>
            <a:prstGeom prst="rect">
              <a:avLst/>
            </a:prstGeom>
            <a:solidFill>
              <a:srgbClr val="9BB95E"/>
            </a:solidFill>
            <a:ln w="190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535680" y="2743200"/>
              <a:ext cx="179732" cy="377325"/>
            </a:xfrm>
            <a:prstGeom prst="rect">
              <a:avLst/>
            </a:prstGeom>
            <a:solidFill>
              <a:srgbClr val="9BB95E"/>
            </a:solidFill>
            <a:ln w="190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3083851" y="3149077"/>
            <a:ext cx="179732" cy="2858374"/>
            <a:chOff x="4023360" y="2548085"/>
            <a:chExt cx="179732" cy="2858374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023360" y="3486901"/>
              <a:ext cx="173001" cy="1919558"/>
            </a:xfrm>
            <a:prstGeom prst="rect">
              <a:avLst/>
            </a:prstGeom>
          </p:spPr>
        </p:pic>
        <p:sp>
          <p:nvSpPr>
            <p:cNvPr id="71" name="Rectangle 70"/>
            <p:cNvSpPr/>
            <p:nvPr/>
          </p:nvSpPr>
          <p:spPr>
            <a:xfrm>
              <a:off x="4023360" y="3109576"/>
              <a:ext cx="179732" cy="377325"/>
            </a:xfrm>
            <a:prstGeom prst="rect">
              <a:avLst/>
            </a:prstGeom>
            <a:solidFill>
              <a:srgbClr val="9BB95E"/>
            </a:solidFill>
            <a:ln w="190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023360" y="2743200"/>
              <a:ext cx="179732" cy="377325"/>
            </a:xfrm>
            <a:prstGeom prst="rect">
              <a:avLst/>
            </a:prstGeom>
            <a:solidFill>
              <a:srgbClr val="9BB95E"/>
            </a:solidFill>
            <a:ln w="190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23360" y="2548085"/>
              <a:ext cx="179732" cy="191440"/>
            </a:xfrm>
            <a:prstGeom prst="rect">
              <a:avLst/>
            </a:prstGeom>
            <a:solidFill>
              <a:srgbClr val="9BB95E"/>
            </a:solidFill>
            <a:ln w="190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626526" y="2582192"/>
            <a:ext cx="179732" cy="3425259"/>
            <a:chOff x="4998720" y="1981200"/>
            <a:chExt cx="179732" cy="3425259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998720" y="3486901"/>
              <a:ext cx="173001" cy="1919558"/>
            </a:xfrm>
            <a:prstGeom prst="rect">
              <a:avLst/>
            </a:prstGeom>
          </p:spPr>
        </p:pic>
        <p:sp>
          <p:nvSpPr>
            <p:cNvPr id="87" name="Rectangle 86"/>
            <p:cNvSpPr/>
            <p:nvPr/>
          </p:nvSpPr>
          <p:spPr>
            <a:xfrm>
              <a:off x="4998720" y="3109576"/>
              <a:ext cx="179732" cy="377325"/>
            </a:xfrm>
            <a:prstGeom prst="rect">
              <a:avLst/>
            </a:prstGeom>
            <a:solidFill>
              <a:srgbClr val="9BB95E"/>
            </a:solidFill>
            <a:ln w="190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998720" y="2743200"/>
              <a:ext cx="179732" cy="377325"/>
            </a:xfrm>
            <a:prstGeom prst="rect">
              <a:avLst/>
            </a:prstGeom>
            <a:solidFill>
              <a:srgbClr val="9BB95E"/>
            </a:solidFill>
            <a:ln w="190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998720" y="2548085"/>
              <a:ext cx="179732" cy="191440"/>
            </a:xfrm>
            <a:prstGeom prst="rect">
              <a:avLst/>
            </a:prstGeom>
            <a:solidFill>
              <a:srgbClr val="9BB95E"/>
            </a:solidFill>
            <a:ln w="190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998720" y="2362200"/>
              <a:ext cx="179732" cy="191440"/>
            </a:xfrm>
            <a:prstGeom prst="rect">
              <a:avLst/>
            </a:prstGeom>
            <a:solidFill>
              <a:srgbClr val="9BB95E"/>
            </a:solidFill>
            <a:ln w="190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998720" y="1981200"/>
              <a:ext cx="179732" cy="377325"/>
            </a:xfrm>
            <a:prstGeom prst="rect">
              <a:avLst/>
            </a:prstGeom>
            <a:solidFill>
              <a:srgbClr val="9BB95E"/>
            </a:solidFill>
            <a:ln w="190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1015437" y="3173069"/>
            <a:ext cx="548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7F7F7F"/>
                </a:solidFill>
              </a:rPr>
              <a:t>2003</a:t>
            </a:r>
            <a:endParaRPr lang="en-US" sz="1600" dirty="0">
              <a:solidFill>
                <a:srgbClr val="7F7F7F"/>
              </a:solidFill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1183786" y="3710568"/>
            <a:ext cx="180108" cy="2296883"/>
            <a:chOff x="2954099" y="3109576"/>
            <a:chExt cx="180108" cy="2296883"/>
          </a:xfrm>
        </p:grpSpPr>
        <p:sp>
          <p:nvSpPr>
            <p:cNvPr id="47" name="Rectangle 46"/>
            <p:cNvSpPr/>
            <p:nvPr/>
          </p:nvSpPr>
          <p:spPr>
            <a:xfrm>
              <a:off x="2954475" y="3109576"/>
              <a:ext cx="179732" cy="377325"/>
            </a:xfrm>
            <a:prstGeom prst="rect">
              <a:avLst/>
            </a:prstGeom>
            <a:solidFill>
              <a:srgbClr val="9BB95E"/>
            </a:solidFill>
            <a:ln w="190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954099" y="3486901"/>
              <a:ext cx="173001" cy="1919558"/>
            </a:xfrm>
            <a:prstGeom prst="rect">
              <a:avLst/>
            </a:prstGeom>
          </p:spPr>
        </p:pic>
      </p:grpSp>
      <p:sp>
        <p:nvSpPr>
          <p:cNvPr id="104" name="Rectangle 103"/>
          <p:cNvSpPr/>
          <p:nvPr/>
        </p:nvSpPr>
        <p:spPr>
          <a:xfrm>
            <a:off x="1003328" y="3312521"/>
            <a:ext cx="521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+2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2415731" y="2810174"/>
            <a:ext cx="548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7F7F7F"/>
                </a:solidFill>
              </a:rPr>
              <a:t>2005</a:t>
            </a:r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438119" y="2958242"/>
            <a:ext cx="521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+2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2911273" y="2561205"/>
            <a:ext cx="548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7F7F7F"/>
                </a:solidFill>
              </a:rPr>
              <a:t>2006</a:t>
            </a:r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2912519" y="2726959"/>
            <a:ext cx="521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+1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885727" y="2383020"/>
            <a:ext cx="548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7F7F7F"/>
                </a:solidFill>
              </a:rPr>
              <a:t>2008</a:t>
            </a:r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3909386" y="2556059"/>
            <a:ext cx="521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+1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4412574" y="2052417"/>
            <a:ext cx="548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7F7F7F"/>
                </a:solidFill>
              </a:rPr>
              <a:t>2009</a:t>
            </a:r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4436233" y="2163678"/>
            <a:ext cx="521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+2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4973585" y="1847639"/>
            <a:ext cx="548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7F7F7F"/>
                </a:solidFill>
              </a:rPr>
              <a:t>2011</a:t>
            </a:r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4997244" y="1992324"/>
            <a:ext cx="521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+2</a:t>
            </a:r>
            <a:endParaRPr lang="en-US" sz="2800" dirty="0">
              <a:solidFill>
                <a:schemeClr val="accent3"/>
              </a:solidFill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1687538" y="3710568"/>
            <a:ext cx="180108" cy="2296883"/>
            <a:chOff x="2954099" y="3109576"/>
            <a:chExt cx="180108" cy="2296883"/>
          </a:xfrm>
        </p:grpSpPr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954099" y="3486901"/>
              <a:ext cx="173001" cy="1919558"/>
            </a:xfrm>
            <a:prstGeom prst="rect">
              <a:avLst/>
            </a:prstGeom>
          </p:spPr>
        </p:pic>
        <p:sp>
          <p:nvSpPr>
            <p:cNvPr id="126" name="Rectangle 125"/>
            <p:cNvSpPr/>
            <p:nvPr/>
          </p:nvSpPr>
          <p:spPr>
            <a:xfrm>
              <a:off x="2954475" y="3109576"/>
              <a:ext cx="179732" cy="377325"/>
            </a:xfrm>
            <a:prstGeom prst="rect">
              <a:avLst/>
            </a:prstGeom>
            <a:solidFill>
              <a:srgbClr val="9BB95E"/>
            </a:solidFill>
            <a:ln w="190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2150719" y="3710568"/>
            <a:ext cx="180108" cy="2296883"/>
            <a:chOff x="2954099" y="3109576"/>
            <a:chExt cx="180108" cy="2296883"/>
          </a:xfrm>
        </p:grpSpPr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954099" y="3486901"/>
              <a:ext cx="173001" cy="1919558"/>
            </a:xfrm>
            <a:prstGeom prst="rect">
              <a:avLst/>
            </a:prstGeom>
          </p:spPr>
        </p:pic>
        <p:sp>
          <p:nvSpPr>
            <p:cNvPr id="129" name="Rectangle 128"/>
            <p:cNvSpPr/>
            <p:nvPr/>
          </p:nvSpPr>
          <p:spPr>
            <a:xfrm>
              <a:off x="2954475" y="3109576"/>
              <a:ext cx="179732" cy="377325"/>
            </a:xfrm>
            <a:prstGeom prst="rect">
              <a:avLst/>
            </a:prstGeom>
            <a:solidFill>
              <a:srgbClr val="9BB95E"/>
            </a:solidFill>
            <a:ln w="190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6" name="TextBox 145"/>
          <p:cNvSpPr txBox="1"/>
          <p:nvPr/>
        </p:nvSpPr>
        <p:spPr>
          <a:xfrm>
            <a:off x="81687" y="446187"/>
            <a:ext cx="87405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Each bar shows a students of the same age; a cohort (think school-class). The based on the year they started first </a:t>
            </a:r>
            <a:r>
              <a:rPr lang="en-US" sz="1100" dirty="0" smtClean="0"/>
              <a:t>grade.</a:t>
            </a:r>
            <a:r>
              <a:rPr lang="en-US" sz="1100" i="1" dirty="0" smtClean="0"/>
              <a:t> </a:t>
            </a:r>
            <a:r>
              <a:rPr lang="en-US" sz="1100" dirty="0" smtClean="0"/>
              <a:t>Each bar is like a school class of same age children. The green shows those added to the class during ten years, and those falling down below the line shows the children leaving the class.</a:t>
            </a:r>
            <a:endParaRPr lang="en-US" sz="1100" i="1" dirty="0"/>
          </a:p>
        </p:txBody>
      </p:sp>
      <p:cxnSp>
        <p:nvCxnSpPr>
          <p:cNvPr id="149" name="Straight Connector 148"/>
          <p:cNvCxnSpPr>
            <a:endCxn id="169" idx="1"/>
          </p:cNvCxnSpPr>
          <p:nvPr/>
        </p:nvCxnSpPr>
        <p:spPr>
          <a:xfrm flipV="1">
            <a:off x="208885" y="5996847"/>
            <a:ext cx="8448566" cy="12711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Bent Arrow 149"/>
          <p:cNvSpPr/>
          <p:nvPr/>
        </p:nvSpPr>
        <p:spPr>
          <a:xfrm rot="5400000">
            <a:off x="5791268" y="5072930"/>
            <a:ext cx="543128" cy="1326614"/>
          </a:xfrm>
          <a:prstGeom prst="bentArrow">
            <a:avLst>
              <a:gd name="adj1" fmla="val 15626"/>
              <a:gd name="adj2" fmla="val 19445"/>
              <a:gd name="adj3" fmla="val 34561"/>
              <a:gd name="adj4" fmla="val 4375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8533172" y="2059403"/>
            <a:ext cx="464938" cy="4106721"/>
            <a:chOff x="7429001" y="1984199"/>
            <a:chExt cx="464938" cy="4106721"/>
          </a:xfrm>
        </p:grpSpPr>
        <p:grpSp>
          <p:nvGrpSpPr>
            <p:cNvPr id="168" name="Group 167"/>
            <p:cNvGrpSpPr/>
            <p:nvPr/>
          </p:nvGrpSpPr>
          <p:grpSpPr>
            <a:xfrm>
              <a:off x="7434560" y="2144073"/>
              <a:ext cx="80852" cy="3786094"/>
              <a:chOff x="7401710" y="1524000"/>
              <a:chExt cx="263114" cy="3733800"/>
            </a:xfrm>
          </p:grpSpPr>
          <p:cxnSp>
            <p:nvCxnSpPr>
              <p:cNvPr id="152" name="Straight Connector 151"/>
              <p:cNvCxnSpPr/>
              <p:nvPr/>
            </p:nvCxnSpPr>
            <p:spPr>
              <a:xfrm>
                <a:off x="7401710" y="3390900"/>
                <a:ext cx="263114" cy="0"/>
              </a:xfrm>
              <a:prstGeom prst="line">
                <a:avLst/>
              </a:prstGeom>
              <a:ln w="9525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7401710" y="3017520"/>
                <a:ext cx="263114" cy="0"/>
              </a:xfrm>
              <a:prstGeom prst="line">
                <a:avLst/>
              </a:prstGeom>
              <a:ln w="9525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7401710" y="2644140"/>
                <a:ext cx="263114" cy="0"/>
              </a:xfrm>
              <a:prstGeom prst="line">
                <a:avLst/>
              </a:prstGeom>
              <a:ln w="9525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7401710" y="2270760"/>
                <a:ext cx="263114" cy="0"/>
              </a:xfrm>
              <a:prstGeom prst="line">
                <a:avLst/>
              </a:prstGeom>
              <a:ln w="9525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7401710" y="1897380"/>
                <a:ext cx="263114" cy="0"/>
              </a:xfrm>
              <a:prstGeom prst="line">
                <a:avLst/>
              </a:prstGeom>
              <a:ln w="9525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7401710" y="5257800"/>
                <a:ext cx="263114" cy="0"/>
              </a:xfrm>
              <a:prstGeom prst="line">
                <a:avLst/>
              </a:prstGeom>
              <a:ln w="9525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7401710" y="4884420"/>
                <a:ext cx="263114" cy="0"/>
              </a:xfrm>
              <a:prstGeom prst="line">
                <a:avLst/>
              </a:prstGeom>
              <a:ln w="9525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7401710" y="4511040"/>
                <a:ext cx="263114" cy="0"/>
              </a:xfrm>
              <a:prstGeom prst="line">
                <a:avLst/>
              </a:prstGeom>
              <a:ln w="9525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7401710" y="4137660"/>
                <a:ext cx="263114" cy="0"/>
              </a:xfrm>
              <a:prstGeom prst="line">
                <a:avLst/>
              </a:prstGeom>
              <a:ln w="9525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7401710" y="3764280"/>
                <a:ext cx="263114" cy="0"/>
              </a:xfrm>
              <a:prstGeom prst="line">
                <a:avLst/>
              </a:prstGeom>
              <a:ln w="9525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7401710" y="1524000"/>
                <a:ext cx="263114" cy="0"/>
              </a:xfrm>
              <a:prstGeom prst="line">
                <a:avLst/>
              </a:prstGeom>
              <a:ln w="9525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9" name="Rectangle 168"/>
            <p:cNvSpPr/>
            <p:nvPr/>
          </p:nvSpPr>
          <p:spPr>
            <a:xfrm>
              <a:off x="7553280" y="5752366"/>
              <a:ext cx="2886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7553280" y="5374354"/>
              <a:ext cx="2886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7553280" y="4993354"/>
              <a:ext cx="2886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7553280" y="4612354"/>
              <a:ext cx="2886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7553280" y="4261236"/>
              <a:ext cx="2886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7501283" y="3817484"/>
              <a:ext cx="39265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501283" y="3439472"/>
              <a:ext cx="39265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12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501283" y="3058472"/>
              <a:ext cx="39265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14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7501283" y="2677472"/>
              <a:ext cx="39265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16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7501283" y="2326354"/>
              <a:ext cx="39265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18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7501283" y="1984199"/>
              <a:ext cx="39265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>
            <a:xfrm>
              <a:off x="7429001" y="2129130"/>
              <a:ext cx="26639" cy="3802529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7" name="Rectangle 186"/>
          <p:cNvSpPr/>
          <p:nvPr/>
        </p:nvSpPr>
        <p:spPr>
          <a:xfrm>
            <a:off x="7060170" y="3755877"/>
            <a:ext cx="179732" cy="377325"/>
          </a:xfrm>
          <a:prstGeom prst="rect">
            <a:avLst/>
          </a:prstGeom>
          <a:solidFill>
            <a:srgbClr val="9BB95E"/>
          </a:solidFill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7060170" y="3560762"/>
            <a:ext cx="179732" cy="191440"/>
          </a:xfrm>
          <a:prstGeom prst="rect">
            <a:avLst/>
          </a:prstGeom>
          <a:solidFill>
            <a:srgbClr val="9BB95E"/>
          </a:solidFill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7060170" y="3374877"/>
            <a:ext cx="179732" cy="191440"/>
          </a:xfrm>
          <a:prstGeom prst="rect">
            <a:avLst/>
          </a:prstGeom>
          <a:solidFill>
            <a:srgbClr val="9BB95E"/>
          </a:solidFill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7060170" y="2818181"/>
            <a:ext cx="179732" cy="191440"/>
          </a:xfrm>
          <a:prstGeom prst="rect">
            <a:avLst/>
          </a:prstGeom>
          <a:solidFill>
            <a:srgbClr val="9BB95E"/>
          </a:solidFill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7060170" y="2993877"/>
            <a:ext cx="179732" cy="377325"/>
          </a:xfrm>
          <a:prstGeom prst="rect">
            <a:avLst/>
          </a:prstGeom>
          <a:solidFill>
            <a:srgbClr val="9BB95E"/>
          </a:solidFill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2" name="Picture 1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69327" y="4499578"/>
            <a:ext cx="161576" cy="1799482"/>
          </a:xfrm>
          <a:prstGeom prst="rect">
            <a:avLst/>
          </a:prstGeom>
        </p:spPr>
      </p:pic>
      <p:sp>
        <p:nvSpPr>
          <p:cNvPr id="197" name="Rectangle 196"/>
          <p:cNvSpPr/>
          <p:nvPr/>
        </p:nvSpPr>
        <p:spPr>
          <a:xfrm>
            <a:off x="64793" y="64656"/>
            <a:ext cx="42135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What the stacked bar means </a:t>
            </a:r>
            <a:endParaRPr lang="en-US" sz="2000" dirty="0" smtClean="0"/>
          </a:p>
        </p:txBody>
      </p:sp>
      <p:sp>
        <p:nvSpPr>
          <p:cNvPr id="198" name="Right Arrow 197"/>
          <p:cNvSpPr/>
          <p:nvPr/>
        </p:nvSpPr>
        <p:spPr>
          <a:xfrm>
            <a:off x="611005" y="4629098"/>
            <a:ext cx="435387" cy="3841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1" name="Rectangle 200"/>
          <p:cNvSpPr/>
          <p:nvPr/>
        </p:nvSpPr>
        <p:spPr>
          <a:xfrm>
            <a:off x="6258400" y="1703465"/>
            <a:ext cx="17711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This class full history of additions and drop-outs displayed in one bar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7438684" y="5984472"/>
            <a:ext cx="1107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Total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drop-outs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4619861" y="5633305"/>
            <a:ext cx="194280" cy="350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4051461" y="5816417"/>
            <a:ext cx="245051" cy="171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4078235" y="5813016"/>
            <a:ext cx="161110" cy="174830"/>
          </a:xfrm>
          <a:prstGeom prst="rect">
            <a:avLst/>
          </a:prstGeom>
          <a:solidFill>
            <a:srgbClr val="FFFFFF"/>
          </a:solidFill>
          <a:ln w="952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4" name="Group 223"/>
          <p:cNvGrpSpPr/>
          <p:nvPr/>
        </p:nvGrpSpPr>
        <p:grpSpPr>
          <a:xfrm>
            <a:off x="5166760" y="5630426"/>
            <a:ext cx="171112" cy="357420"/>
            <a:chOff x="5768354" y="5555222"/>
            <a:chExt cx="171112" cy="357420"/>
          </a:xfrm>
        </p:grpSpPr>
        <p:sp>
          <p:nvSpPr>
            <p:cNvPr id="221" name="Rectangle 220"/>
            <p:cNvSpPr/>
            <p:nvPr/>
          </p:nvSpPr>
          <p:spPr>
            <a:xfrm>
              <a:off x="5768387" y="5555222"/>
              <a:ext cx="171077" cy="355402"/>
            </a:xfrm>
            <a:prstGeom prst="rect">
              <a:avLst/>
            </a:prstGeom>
            <a:solidFill>
              <a:srgbClr val="FFFFFF"/>
            </a:solidFill>
            <a:ln w="952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5768354" y="5737812"/>
              <a:ext cx="171112" cy="174830"/>
            </a:xfrm>
            <a:prstGeom prst="rect">
              <a:avLst/>
            </a:prstGeom>
            <a:solidFill>
              <a:srgbClr val="FFFFFF"/>
            </a:solidFill>
            <a:ln w="952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4627666" y="5630426"/>
            <a:ext cx="171112" cy="357420"/>
            <a:chOff x="5768354" y="5555222"/>
            <a:chExt cx="171112" cy="357420"/>
          </a:xfrm>
        </p:grpSpPr>
        <p:sp>
          <p:nvSpPr>
            <p:cNvPr id="227" name="Rectangle 226"/>
            <p:cNvSpPr/>
            <p:nvPr/>
          </p:nvSpPr>
          <p:spPr>
            <a:xfrm>
              <a:off x="5768387" y="5555222"/>
              <a:ext cx="171077" cy="355402"/>
            </a:xfrm>
            <a:prstGeom prst="rect">
              <a:avLst/>
            </a:prstGeom>
            <a:solidFill>
              <a:srgbClr val="FFFFFF"/>
            </a:solidFill>
            <a:ln w="952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5768354" y="5737812"/>
              <a:ext cx="171112" cy="174830"/>
            </a:xfrm>
            <a:prstGeom prst="rect">
              <a:avLst/>
            </a:prstGeom>
            <a:solidFill>
              <a:srgbClr val="FFFFFF"/>
            </a:solidFill>
            <a:ln w="952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3" name="Rectangle 212"/>
          <p:cNvSpPr/>
          <p:nvPr/>
        </p:nvSpPr>
        <p:spPr>
          <a:xfrm rot="419202">
            <a:off x="3684751" y="5896478"/>
            <a:ext cx="171824" cy="171824"/>
          </a:xfrm>
          <a:prstGeom prst="rect">
            <a:avLst/>
          </a:prstGeom>
          <a:solidFill>
            <a:srgbClr val="63A4F3"/>
          </a:solidFill>
          <a:ln>
            <a:solidFill>
              <a:srgbClr val="FFFFFF"/>
            </a:solidFill>
          </a:ln>
          <a:effectLst>
            <a:outerShdw blurRad="40000" dist="483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9" name="Group 228"/>
          <p:cNvGrpSpPr/>
          <p:nvPr/>
        </p:nvGrpSpPr>
        <p:grpSpPr>
          <a:xfrm>
            <a:off x="7066804" y="6004535"/>
            <a:ext cx="169005" cy="362561"/>
            <a:chOff x="5768354" y="5555222"/>
            <a:chExt cx="171112" cy="3574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0" name="Rectangle 229"/>
            <p:cNvSpPr/>
            <p:nvPr/>
          </p:nvSpPr>
          <p:spPr>
            <a:xfrm>
              <a:off x="5768387" y="5555222"/>
              <a:ext cx="171077" cy="355402"/>
            </a:xfrm>
            <a:prstGeom prst="rect">
              <a:avLst/>
            </a:prstGeom>
            <a:grpFill/>
            <a:ln w="952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5768354" y="5737812"/>
              <a:ext cx="171112" cy="174830"/>
            </a:xfrm>
            <a:prstGeom prst="rect">
              <a:avLst/>
            </a:prstGeom>
            <a:grpFill/>
            <a:ln w="952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4" name="Rectangle 213"/>
          <p:cNvSpPr/>
          <p:nvPr/>
        </p:nvSpPr>
        <p:spPr>
          <a:xfrm rot="1287242">
            <a:off x="4665884" y="5853700"/>
            <a:ext cx="171824" cy="171824"/>
          </a:xfrm>
          <a:prstGeom prst="rect">
            <a:avLst/>
          </a:prstGeom>
          <a:solidFill>
            <a:srgbClr val="63A4F3"/>
          </a:solidFill>
          <a:ln>
            <a:solidFill>
              <a:srgbClr val="FFFFFF"/>
            </a:solidFill>
          </a:ln>
          <a:effectLst>
            <a:outerShdw blurRad="4000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Left Brace 231"/>
          <p:cNvSpPr/>
          <p:nvPr/>
        </p:nvSpPr>
        <p:spPr>
          <a:xfrm>
            <a:off x="6807211" y="2833554"/>
            <a:ext cx="190587" cy="3131089"/>
          </a:xfrm>
          <a:prstGeom prst="leftBrace">
            <a:avLst>
              <a:gd name="adj1" fmla="val 36188"/>
              <a:gd name="adj2" fmla="val 56781"/>
            </a:avLst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5859835" y="4293435"/>
            <a:ext cx="97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rgbClr val="000000"/>
                </a:solidFill>
              </a:rPr>
              <a:t>17 children </a:t>
            </a:r>
          </a:p>
          <a:p>
            <a:pPr algn="r"/>
            <a:r>
              <a:rPr lang="en-US" sz="1200" dirty="0" smtClean="0">
                <a:solidFill>
                  <a:srgbClr val="000000"/>
                </a:solidFill>
              </a:rPr>
              <a:t>finishing </a:t>
            </a:r>
          </a:p>
          <a:p>
            <a:pPr algn="r"/>
            <a:r>
              <a:rPr lang="en-US" sz="1200" dirty="0" smtClean="0">
                <a:solidFill>
                  <a:srgbClr val="000000"/>
                </a:solidFill>
              </a:rPr>
              <a:t>10:th year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7060170" y="4122253"/>
            <a:ext cx="179732" cy="377325"/>
          </a:xfrm>
          <a:prstGeom prst="rect">
            <a:avLst/>
          </a:prstGeom>
          <a:solidFill>
            <a:srgbClr val="9BB95E"/>
          </a:solidFill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6" name="Rectangle 235"/>
          <p:cNvSpPr/>
          <p:nvPr/>
        </p:nvSpPr>
        <p:spPr>
          <a:xfrm>
            <a:off x="7438684" y="4710189"/>
            <a:ext cx="9703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8 remaining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From the original children started</a:t>
            </a:r>
          </a:p>
        </p:txBody>
      </p:sp>
      <p:sp>
        <p:nvSpPr>
          <p:cNvPr id="238" name="Left Brace 237"/>
          <p:cNvSpPr/>
          <p:nvPr/>
        </p:nvSpPr>
        <p:spPr>
          <a:xfrm flipH="1">
            <a:off x="7252966" y="2842229"/>
            <a:ext cx="211689" cy="1638368"/>
          </a:xfrm>
          <a:prstGeom prst="leftBrace">
            <a:avLst>
              <a:gd name="adj1" fmla="val 50751"/>
              <a:gd name="adj2" fmla="val 50000"/>
            </a:avLst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7438684" y="3362152"/>
            <a:ext cx="684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Total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Late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Arrivers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3328763" y="6131416"/>
            <a:ext cx="399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95B3D7"/>
                </a:solidFill>
              </a:rPr>
              <a:t>2 children dropped</a:t>
            </a:r>
          </a:p>
          <a:p>
            <a:r>
              <a:rPr lang="en-US" b="1" dirty="0" smtClean="0">
                <a:solidFill>
                  <a:srgbClr val="95B3D7"/>
                </a:solidFill>
              </a:rPr>
              <a:t>out sometime during the 10 years</a:t>
            </a:r>
            <a:endParaRPr lang="en-US" dirty="0" smtClean="0">
              <a:solidFill>
                <a:srgbClr val="95B3D7"/>
              </a:solidFill>
            </a:endParaRPr>
          </a:p>
        </p:txBody>
      </p:sp>
      <p:sp>
        <p:nvSpPr>
          <p:cNvPr id="243" name="Right Arrow 242"/>
          <p:cNvSpPr/>
          <p:nvPr/>
        </p:nvSpPr>
        <p:spPr>
          <a:xfrm>
            <a:off x="5397069" y="4616658"/>
            <a:ext cx="444857" cy="39252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4" name="Rectangle 243"/>
          <p:cNvSpPr/>
          <p:nvPr/>
        </p:nvSpPr>
        <p:spPr>
          <a:xfrm>
            <a:off x="5510458" y="5553117"/>
            <a:ext cx="1107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Adjust for drop-outs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177465" y="3666952"/>
            <a:ext cx="548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7F7F7F"/>
                </a:solidFill>
              </a:rPr>
              <a:t>2002</a:t>
            </a:r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137" name="Left Brace 136"/>
          <p:cNvSpPr/>
          <p:nvPr/>
        </p:nvSpPr>
        <p:spPr>
          <a:xfrm flipH="1">
            <a:off x="7252965" y="4508362"/>
            <a:ext cx="223941" cy="1473405"/>
          </a:xfrm>
          <a:prstGeom prst="leftBrace">
            <a:avLst>
              <a:gd name="adj1" fmla="val 50751"/>
              <a:gd name="adj2" fmla="val 50000"/>
            </a:avLst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Left Brace 137"/>
          <p:cNvSpPr/>
          <p:nvPr/>
        </p:nvSpPr>
        <p:spPr>
          <a:xfrm flipH="1">
            <a:off x="7252964" y="6015234"/>
            <a:ext cx="223941" cy="346314"/>
          </a:xfrm>
          <a:prstGeom prst="leftBrace">
            <a:avLst>
              <a:gd name="adj1" fmla="val 50751"/>
              <a:gd name="adj2" fmla="val 50000"/>
            </a:avLst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9843" y="530773"/>
            <a:ext cx="7540014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DATA CAVEAT</a:t>
            </a:r>
          </a:p>
          <a:p>
            <a:endParaRPr lang="en-US" i="1" dirty="0"/>
          </a:p>
          <a:p>
            <a:r>
              <a:rPr lang="en-US" i="1" dirty="0" smtClean="0"/>
              <a:t>When </a:t>
            </a:r>
            <a:r>
              <a:rPr lang="en-US" i="1" dirty="0"/>
              <a:t>producing these graphs, we didn’t have access to detailed student’s records. It is possible there were far more drop-outs and late comers. We only display the net difference in the </a:t>
            </a:r>
            <a:r>
              <a:rPr lang="en-US" i="1" dirty="0" smtClean="0"/>
              <a:t>class, by taking one year minus previous year.</a:t>
            </a:r>
          </a:p>
          <a:p>
            <a:endParaRPr lang="en-US" i="1" dirty="0"/>
          </a:p>
          <a:p>
            <a:r>
              <a:rPr lang="en-US" i="1" dirty="0" smtClean="0"/>
              <a:t>Some </a:t>
            </a:r>
            <a:r>
              <a:rPr lang="en-US" i="1" dirty="0"/>
              <a:t>drop-outs may be moving to a younger class, where they will show up as a late </a:t>
            </a:r>
            <a:r>
              <a:rPr lang="en-US" i="1" dirty="0" smtClean="0"/>
              <a:t>comer.</a:t>
            </a:r>
          </a:p>
          <a:p>
            <a:endParaRPr lang="en-US" i="1" dirty="0"/>
          </a:p>
          <a:p>
            <a:r>
              <a:rPr lang="en-US" i="1" dirty="0" smtClean="0"/>
              <a:t>The same student’s may also come back in a later year</a:t>
            </a:r>
            <a:r>
              <a:rPr lang="en-US" i="1" dirty="0"/>
              <a:t>, we don’t know. Some of the drop-outs should be green. Now all drop outs appear to be from the children who started</a:t>
            </a:r>
            <a:r>
              <a:rPr lang="en-US" i="1" dirty="0" smtClean="0"/>
              <a:t>.</a:t>
            </a:r>
          </a:p>
          <a:p>
            <a:endParaRPr lang="en-US" i="1" dirty="0"/>
          </a:p>
          <a:p>
            <a:r>
              <a:rPr lang="en-US" i="1" dirty="0" smtClean="0"/>
              <a:t>As we only had access to data from 1995 to 2014, it’s important to keep in mind that the last nine age-groups haven’t completed their full track of ten years. The children starting in 2012, for example, their class have only gone through 2 years of change, whereas those starting in 2002 have already completed the ten years.</a:t>
            </a:r>
          </a:p>
          <a:p>
            <a:endParaRPr lang="en-US" i="1" dirty="0"/>
          </a:p>
          <a:p>
            <a:r>
              <a:rPr lang="en-US" i="1" dirty="0" smtClean="0"/>
              <a:t>Ola Rosling </a:t>
            </a:r>
            <a:r>
              <a:rPr lang="en-US" i="1" dirty="0" err="1" smtClean="0"/>
              <a:t>ola@gapminder.org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46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0429" t="25048" r="21071"/>
          <a:stretch/>
        </p:blipFill>
        <p:spPr>
          <a:xfrm>
            <a:off x="0" y="267957"/>
            <a:ext cx="9144000" cy="65900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84143" y="6188532"/>
            <a:ext cx="9144000" cy="7674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02225" y="6121276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2000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02127" y="6121276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2005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57572" y="6163333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2010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3648" y="3955019"/>
            <a:ext cx="55015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20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2763" y="2098993"/>
            <a:ext cx="55015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40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9219" y="259300"/>
            <a:ext cx="55015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60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55920" y="-30986"/>
            <a:ext cx="7434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Children 0-4 years CI operation per year  Sweden</a:t>
            </a:r>
            <a:endParaRPr lang="en-US" sz="2800" b="1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593305" y="1010658"/>
            <a:ext cx="2334132" cy="48121"/>
          </a:xfrm>
          <a:prstGeom prst="straightConnector1">
            <a:avLst/>
          </a:prstGeom>
          <a:ln w="66675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07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1" y="1163770"/>
            <a:ext cx="8621718" cy="51925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8264" y="275172"/>
            <a:ext cx="3107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Five </a:t>
            </a:r>
            <a:r>
              <a:rPr lang="en-US" sz="2400" b="1" i="1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Specialskolor</a:t>
            </a:r>
            <a:endParaRPr lang="en-US" sz="2400" b="1" i="1" dirty="0"/>
          </a:p>
        </p:txBody>
      </p:sp>
      <p:sp>
        <p:nvSpPr>
          <p:cNvPr id="17" name="Rectangle 16"/>
          <p:cNvSpPr/>
          <p:nvPr/>
        </p:nvSpPr>
        <p:spPr>
          <a:xfrm>
            <a:off x="4753847" y="360367"/>
            <a:ext cx="3476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(Number </a:t>
            </a:r>
            <a:r>
              <a:rPr lang="en-US" dirty="0">
                <a:solidFill>
                  <a:srgbClr val="7F7F7F"/>
                </a:solidFill>
              </a:rPr>
              <a:t>of </a:t>
            </a:r>
            <a:r>
              <a:rPr lang="en-US" dirty="0" smtClean="0">
                <a:solidFill>
                  <a:srgbClr val="7F7F7F"/>
                </a:solidFill>
              </a:rPr>
              <a:t>students by age group)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8264" y="751917"/>
            <a:ext cx="2500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62A3F1"/>
                </a:solidFill>
              </a:rPr>
              <a:t>Started first grade</a:t>
            </a:r>
            <a:endParaRPr lang="en-US" sz="2800" b="1" dirty="0">
              <a:solidFill>
                <a:srgbClr val="62A3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3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64" y="1243835"/>
            <a:ext cx="8574803" cy="50905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1055" t="2302" r="937" b="1315"/>
          <a:stretch/>
        </p:blipFill>
        <p:spPr>
          <a:xfrm>
            <a:off x="421759" y="2052655"/>
            <a:ext cx="7840059" cy="41193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8264" y="275172"/>
            <a:ext cx="3107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Five </a:t>
            </a:r>
            <a:r>
              <a:rPr lang="en-US" sz="2400" b="1" i="1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Specialskolor</a:t>
            </a:r>
            <a:endParaRPr lang="en-US" sz="2400" b="1" i="1" dirty="0"/>
          </a:p>
        </p:txBody>
      </p:sp>
      <p:sp>
        <p:nvSpPr>
          <p:cNvPr id="17" name="Rectangle 16"/>
          <p:cNvSpPr/>
          <p:nvPr/>
        </p:nvSpPr>
        <p:spPr>
          <a:xfrm>
            <a:off x="4753847" y="360367"/>
            <a:ext cx="3476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(Number </a:t>
            </a:r>
            <a:r>
              <a:rPr lang="en-US" dirty="0">
                <a:solidFill>
                  <a:srgbClr val="7F7F7F"/>
                </a:solidFill>
              </a:rPr>
              <a:t>of </a:t>
            </a:r>
            <a:r>
              <a:rPr lang="en-US" dirty="0" smtClean="0">
                <a:solidFill>
                  <a:srgbClr val="7F7F7F"/>
                </a:solidFill>
              </a:rPr>
              <a:t>students by age group)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8264" y="751917"/>
            <a:ext cx="2500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62A3F1"/>
                </a:solidFill>
              </a:rPr>
              <a:t>Started first grade</a:t>
            </a:r>
            <a:endParaRPr lang="en-US" sz="2800" b="1" dirty="0">
              <a:solidFill>
                <a:srgbClr val="62A3F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82944" y="741490"/>
            <a:ext cx="1799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Arrived later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2388" y="751546"/>
            <a:ext cx="1810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Dropped out</a:t>
            </a:r>
            <a:endParaRPr lang="en-US" sz="2800" b="1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72250" y="2033909"/>
            <a:ext cx="3866137" cy="3163338"/>
          </a:xfrm>
          <a:prstGeom prst="rect">
            <a:avLst/>
          </a:prstGeom>
          <a:noFill/>
          <a:ln w="38100" cmpd="sng">
            <a:solidFill>
              <a:schemeClr val="accent6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95232" y="1284081"/>
            <a:ext cx="3975336" cy="4953553"/>
          </a:xfrm>
          <a:prstGeom prst="rect">
            <a:avLst/>
          </a:prstGeom>
          <a:solidFill>
            <a:srgbClr val="FFFFFF">
              <a:alpha val="63000"/>
            </a:srgbClr>
          </a:solidFill>
          <a:ln w="38100" cmpd="sng">
            <a:noFill/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88050" y="2137235"/>
            <a:ext cx="21513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 smtClean="0">
                <a:solidFill>
                  <a:srgbClr val="000000"/>
                </a:solidFill>
              </a:rPr>
              <a:t>363 students currently enrolled in grades 1 to 10.</a:t>
            </a:r>
            <a:r>
              <a:rPr lang="en-US" sz="1400" b="1" i="1" dirty="0" smtClean="0">
                <a:solidFill>
                  <a:srgbClr val="7F7F7F"/>
                </a:solidFill>
              </a:rPr>
              <a:t> </a:t>
            </a:r>
          </a:p>
          <a:p>
            <a:pPr algn="r"/>
            <a:r>
              <a:rPr lang="en-US" sz="1400" i="1" dirty="0" smtClean="0">
                <a:solidFill>
                  <a:srgbClr val="7F7F7F"/>
                </a:solidFill>
              </a:rPr>
              <a:t>Notice that more students may still arrive late and/or drop out</a:t>
            </a:r>
            <a:endParaRPr lang="en-US" sz="1400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0114" y="269621"/>
            <a:ext cx="419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1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Kristinaskolan</a:t>
            </a:r>
            <a:r>
              <a:rPr lang="en-US" sz="2400" b="0" i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, </a:t>
            </a:r>
            <a:r>
              <a:rPr lang="en-US" sz="2400" b="0" i="1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Härnösand</a:t>
            </a:r>
            <a:endParaRPr lang="en-US" sz="2400" i="1" dirty="0"/>
          </a:p>
        </p:txBody>
      </p:sp>
      <p:sp>
        <p:nvSpPr>
          <p:cNvPr id="16" name="Rectangle 15"/>
          <p:cNvSpPr/>
          <p:nvPr/>
        </p:nvSpPr>
        <p:spPr>
          <a:xfrm>
            <a:off x="4753847" y="360367"/>
            <a:ext cx="3476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(Number </a:t>
            </a:r>
            <a:r>
              <a:rPr lang="en-US" dirty="0">
                <a:solidFill>
                  <a:srgbClr val="7F7F7F"/>
                </a:solidFill>
              </a:rPr>
              <a:t>of </a:t>
            </a:r>
            <a:r>
              <a:rPr lang="en-US" dirty="0" smtClean="0">
                <a:solidFill>
                  <a:srgbClr val="7F7F7F"/>
                </a:solidFill>
              </a:rPr>
              <a:t>students by age group)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0114" y="751917"/>
            <a:ext cx="2500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62A3F1"/>
                </a:solidFill>
              </a:rPr>
              <a:t>Started first grade</a:t>
            </a:r>
            <a:endParaRPr lang="en-US" sz="2800" b="1" dirty="0">
              <a:solidFill>
                <a:srgbClr val="62A3F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1" y="1178709"/>
            <a:ext cx="8283978" cy="516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7759"/>
            <a:ext cx="8240105" cy="50127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0114" y="269621"/>
            <a:ext cx="419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1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Kristinaskolan</a:t>
            </a:r>
            <a:r>
              <a:rPr lang="en-US" sz="2400" b="0" i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, </a:t>
            </a:r>
            <a:r>
              <a:rPr lang="en-US" sz="2400" b="0" i="1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Härnösand</a:t>
            </a:r>
            <a:endParaRPr lang="en-US" sz="2400" i="1" dirty="0"/>
          </a:p>
        </p:txBody>
      </p:sp>
      <p:sp>
        <p:nvSpPr>
          <p:cNvPr id="16" name="Rectangle 15"/>
          <p:cNvSpPr/>
          <p:nvPr/>
        </p:nvSpPr>
        <p:spPr>
          <a:xfrm>
            <a:off x="4753847" y="360367"/>
            <a:ext cx="3476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(Number </a:t>
            </a:r>
            <a:r>
              <a:rPr lang="en-US" dirty="0">
                <a:solidFill>
                  <a:srgbClr val="7F7F7F"/>
                </a:solidFill>
              </a:rPr>
              <a:t>of </a:t>
            </a:r>
            <a:r>
              <a:rPr lang="en-US" dirty="0" smtClean="0">
                <a:solidFill>
                  <a:srgbClr val="7F7F7F"/>
                </a:solidFill>
              </a:rPr>
              <a:t>students by age group)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t="2686" r="1432"/>
          <a:stretch/>
        </p:blipFill>
        <p:spPr>
          <a:xfrm>
            <a:off x="515760" y="1920875"/>
            <a:ext cx="7649282" cy="421745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20114" y="751917"/>
            <a:ext cx="2500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62A3F1"/>
                </a:solidFill>
              </a:rPr>
              <a:t>Started first grade</a:t>
            </a:r>
            <a:endParaRPr lang="en-US" sz="2800" b="1" dirty="0">
              <a:solidFill>
                <a:srgbClr val="62A3F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42282" y="741490"/>
            <a:ext cx="1799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Arrived later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91726" y="751546"/>
            <a:ext cx="1810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Dropped out</a:t>
            </a:r>
            <a:endParaRPr lang="en-US" sz="2800" b="1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19601" y="1930401"/>
            <a:ext cx="3765550" cy="3232150"/>
          </a:xfrm>
          <a:prstGeom prst="rect">
            <a:avLst/>
          </a:prstGeom>
          <a:noFill/>
          <a:ln w="38100" cmpd="sng">
            <a:solidFill>
              <a:schemeClr val="accent6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79950" y="2168985"/>
            <a:ext cx="33705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33 students currently enrolled in grades 1 to 10. Ten of them started school back in 2005, and should leave school next year.</a:t>
            </a:r>
          </a:p>
          <a:p>
            <a:pPr algn="ctr"/>
            <a:r>
              <a:rPr lang="en-US" sz="1400" i="1" dirty="0" smtClean="0">
                <a:solidFill>
                  <a:srgbClr val="7F7F7F"/>
                </a:solidFill>
              </a:rPr>
              <a:t>Notice that more students may still arrive late and/or drop out</a:t>
            </a:r>
            <a:endParaRPr lang="en-US" sz="1400" i="1" dirty="0">
              <a:solidFill>
                <a:srgbClr val="7F7F7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5232" y="1193801"/>
            <a:ext cx="4048168" cy="5043834"/>
          </a:xfrm>
          <a:prstGeom prst="rect">
            <a:avLst/>
          </a:prstGeom>
          <a:solidFill>
            <a:srgbClr val="FFFFFF">
              <a:alpha val="27000"/>
            </a:srgbClr>
          </a:solidFill>
          <a:ln w="38100" cmpd="sng">
            <a:noFill/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0114" y="269621"/>
            <a:ext cx="3532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Birgittaskolan</a:t>
            </a:r>
            <a:r>
              <a:rPr lang="en-US" sz="24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Örebro</a:t>
            </a:r>
            <a:endParaRPr lang="en-US" sz="2400" i="1" dirty="0"/>
          </a:p>
        </p:txBody>
      </p:sp>
      <p:sp>
        <p:nvSpPr>
          <p:cNvPr id="16" name="Rectangle 15"/>
          <p:cNvSpPr/>
          <p:nvPr/>
        </p:nvSpPr>
        <p:spPr>
          <a:xfrm>
            <a:off x="4753847" y="360367"/>
            <a:ext cx="3476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(Number </a:t>
            </a:r>
            <a:r>
              <a:rPr lang="en-US" dirty="0">
                <a:solidFill>
                  <a:srgbClr val="7F7F7F"/>
                </a:solidFill>
              </a:rPr>
              <a:t>of </a:t>
            </a:r>
            <a:r>
              <a:rPr lang="en-US" dirty="0" smtClean="0">
                <a:solidFill>
                  <a:srgbClr val="7F7F7F"/>
                </a:solidFill>
              </a:rPr>
              <a:t>students by age group)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0114" y="751917"/>
            <a:ext cx="2500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62A3F1"/>
                </a:solidFill>
              </a:rPr>
              <a:t>Started first grade</a:t>
            </a:r>
            <a:endParaRPr lang="en-US" sz="2800" b="1" dirty="0">
              <a:solidFill>
                <a:srgbClr val="62A3F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" y="1148387"/>
            <a:ext cx="8515350" cy="538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5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0114" y="269621"/>
            <a:ext cx="3532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Birgittaskolan</a:t>
            </a:r>
            <a:r>
              <a:rPr lang="en-US" sz="24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Örebro</a:t>
            </a:r>
            <a:endParaRPr lang="en-US" sz="2400" i="1" dirty="0"/>
          </a:p>
        </p:txBody>
      </p:sp>
      <p:sp>
        <p:nvSpPr>
          <p:cNvPr id="16" name="Rectangle 15"/>
          <p:cNvSpPr/>
          <p:nvPr/>
        </p:nvSpPr>
        <p:spPr>
          <a:xfrm>
            <a:off x="4753847" y="360367"/>
            <a:ext cx="3476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(Number </a:t>
            </a:r>
            <a:r>
              <a:rPr lang="en-US" dirty="0">
                <a:solidFill>
                  <a:srgbClr val="7F7F7F"/>
                </a:solidFill>
              </a:rPr>
              <a:t>of </a:t>
            </a:r>
            <a:r>
              <a:rPr lang="en-US" dirty="0" smtClean="0">
                <a:solidFill>
                  <a:srgbClr val="7F7F7F"/>
                </a:solidFill>
              </a:rPr>
              <a:t>students by age group)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0114" y="751917"/>
            <a:ext cx="2500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62A3F1"/>
                </a:solidFill>
              </a:rPr>
              <a:t>Started first grade</a:t>
            </a:r>
            <a:endParaRPr lang="en-US" sz="2800" b="1" dirty="0">
              <a:solidFill>
                <a:srgbClr val="62A3F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42282" y="741490"/>
            <a:ext cx="1799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Arrived later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91726" y="751546"/>
            <a:ext cx="1810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Dropped out</a:t>
            </a:r>
            <a:endParaRPr lang="en-US" sz="2800" b="1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49" y="1282700"/>
            <a:ext cx="8566603" cy="5130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19600" y="2082799"/>
            <a:ext cx="3873499" cy="3079751"/>
          </a:xfrm>
          <a:prstGeom prst="rect">
            <a:avLst/>
          </a:prstGeom>
          <a:noFill/>
          <a:ln w="38100" cmpd="sng">
            <a:solidFill>
              <a:schemeClr val="accent6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38850" y="2137235"/>
            <a:ext cx="21399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 smtClean="0"/>
              <a:t>118 students currently enrolled in grades 1 to 10.</a:t>
            </a:r>
            <a:r>
              <a:rPr lang="en-US" sz="1400" b="1" i="1" dirty="0"/>
              <a:t> </a:t>
            </a:r>
            <a:r>
              <a:rPr lang="en-US" sz="1400" i="1" dirty="0" smtClean="0">
                <a:solidFill>
                  <a:srgbClr val="7F7F7F"/>
                </a:solidFill>
              </a:rPr>
              <a:t>Notice that more students may still arrive late and/or drop out</a:t>
            </a:r>
            <a:endParaRPr lang="en-US" sz="1400" i="1" dirty="0">
              <a:solidFill>
                <a:srgbClr val="7F7F7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932" y="1168400"/>
            <a:ext cx="4048168" cy="5175249"/>
          </a:xfrm>
          <a:prstGeom prst="rect">
            <a:avLst/>
          </a:prstGeom>
          <a:solidFill>
            <a:srgbClr val="FFFFFF">
              <a:alpha val="45000"/>
            </a:srgbClr>
          </a:solidFill>
          <a:ln w="38100" cmpd="sng">
            <a:noFill/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2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0114" y="269621"/>
            <a:ext cx="3990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Vänerskolan</a:t>
            </a:r>
            <a:r>
              <a:rPr lang="en-US" sz="24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Vänersborg</a:t>
            </a:r>
            <a:endParaRPr lang="en-US" sz="2400" i="1" dirty="0"/>
          </a:p>
        </p:txBody>
      </p:sp>
      <p:sp>
        <p:nvSpPr>
          <p:cNvPr id="16" name="Rectangle 15"/>
          <p:cNvSpPr/>
          <p:nvPr/>
        </p:nvSpPr>
        <p:spPr>
          <a:xfrm>
            <a:off x="4753847" y="360367"/>
            <a:ext cx="3476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(Number </a:t>
            </a:r>
            <a:r>
              <a:rPr lang="en-US" dirty="0">
                <a:solidFill>
                  <a:srgbClr val="7F7F7F"/>
                </a:solidFill>
              </a:rPr>
              <a:t>of </a:t>
            </a:r>
            <a:r>
              <a:rPr lang="en-US" dirty="0" smtClean="0">
                <a:solidFill>
                  <a:srgbClr val="7F7F7F"/>
                </a:solidFill>
              </a:rPr>
              <a:t>students by age group)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0114" y="751917"/>
            <a:ext cx="2500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62A3F1"/>
                </a:solidFill>
              </a:rPr>
              <a:t>Started first grade</a:t>
            </a:r>
            <a:endParaRPr lang="en-US" sz="2800" b="1" dirty="0">
              <a:solidFill>
                <a:srgbClr val="62A3F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287869"/>
            <a:ext cx="8203494" cy="515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7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0114" y="269621"/>
            <a:ext cx="3990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Vänerskolan</a:t>
            </a:r>
            <a:r>
              <a:rPr lang="en-US" sz="24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Vänersborg</a:t>
            </a:r>
            <a:endParaRPr lang="en-US" sz="2400" i="1" dirty="0"/>
          </a:p>
        </p:txBody>
      </p:sp>
      <p:sp>
        <p:nvSpPr>
          <p:cNvPr id="16" name="Rectangle 15"/>
          <p:cNvSpPr/>
          <p:nvPr/>
        </p:nvSpPr>
        <p:spPr>
          <a:xfrm>
            <a:off x="4753847" y="360367"/>
            <a:ext cx="3476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(Number </a:t>
            </a:r>
            <a:r>
              <a:rPr lang="en-US" dirty="0">
                <a:solidFill>
                  <a:srgbClr val="7F7F7F"/>
                </a:solidFill>
              </a:rPr>
              <a:t>of </a:t>
            </a:r>
            <a:r>
              <a:rPr lang="en-US" dirty="0" smtClean="0">
                <a:solidFill>
                  <a:srgbClr val="7F7F7F"/>
                </a:solidFill>
              </a:rPr>
              <a:t>students by age group)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0114" y="751917"/>
            <a:ext cx="2500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62A3F1"/>
                </a:solidFill>
              </a:rPr>
              <a:t>Started first grade</a:t>
            </a:r>
            <a:endParaRPr lang="en-US" sz="2800" b="1" dirty="0">
              <a:solidFill>
                <a:srgbClr val="62A3F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9" y="1257300"/>
            <a:ext cx="8337551" cy="5143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42282" y="741490"/>
            <a:ext cx="1799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Arrived later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91726" y="751546"/>
            <a:ext cx="1810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Dropped out</a:t>
            </a:r>
            <a:endParaRPr lang="en-US" sz="2800" b="1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19601" y="2082799"/>
            <a:ext cx="3740150" cy="2724151"/>
          </a:xfrm>
          <a:prstGeom prst="rect">
            <a:avLst/>
          </a:prstGeom>
          <a:noFill/>
          <a:ln w="38100" cmpd="sng">
            <a:solidFill>
              <a:schemeClr val="accent6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69000" y="2118185"/>
            <a:ext cx="21399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 smtClean="0"/>
              <a:t>46 students currently enrolled in grades 1 to 10.</a:t>
            </a:r>
            <a:r>
              <a:rPr lang="en-US" sz="1400" b="1" i="1" dirty="0"/>
              <a:t> </a:t>
            </a:r>
            <a:r>
              <a:rPr lang="en-US" sz="1400" i="1" dirty="0" smtClean="0">
                <a:solidFill>
                  <a:srgbClr val="7F7F7F"/>
                </a:solidFill>
              </a:rPr>
              <a:t>Notice that more students may still arrive late and/or drop out</a:t>
            </a:r>
            <a:endParaRPr lang="en-US" sz="1400" i="1" dirty="0">
              <a:solidFill>
                <a:srgbClr val="7F7F7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7932" y="1168400"/>
            <a:ext cx="4048168" cy="5175249"/>
          </a:xfrm>
          <a:prstGeom prst="rect">
            <a:avLst/>
          </a:prstGeom>
          <a:solidFill>
            <a:srgbClr val="FFFFFF">
              <a:alpha val="45000"/>
            </a:srgbClr>
          </a:solidFill>
          <a:ln w="38100" cmpd="sng">
            <a:noFill/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9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0114" y="269621"/>
            <a:ext cx="383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Östervångsskolan</a:t>
            </a:r>
            <a:r>
              <a:rPr lang="en-US" sz="24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, Lund</a:t>
            </a:r>
            <a:endParaRPr lang="en-US" sz="2400" i="1" dirty="0"/>
          </a:p>
        </p:txBody>
      </p:sp>
      <p:sp>
        <p:nvSpPr>
          <p:cNvPr id="16" name="Rectangle 15"/>
          <p:cNvSpPr/>
          <p:nvPr/>
        </p:nvSpPr>
        <p:spPr>
          <a:xfrm>
            <a:off x="4753847" y="360367"/>
            <a:ext cx="3476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(Number </a:t>
            </a:r>
            <a:r>
              <a:rPr lang="en-US" dirty="0">
                <a:solidFill>
                  <a:srgbClr val="7F7F7F"/>
                </a:solidFill>
              </a:rPr>
              <a:t>of </a:t>
            </a:r>
            <a:r>
              <a:rPr lang="en-US" dirty="0" smtClean="0">
                <a:solidFill>
                  <a:srgbClr val="7F7F7F"/>
                </a:solidFill>
              </a:rPr>
              <a:t>students by age group)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0114" y="751917"/>
            <a:ext cx="2500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62A3F1"/>
                </a:solidFill>
              </a:rPr>
              <a:t>Started first grade</a:t>
            </a:r>
            <a:endParaRPr lang="en-US" sz="2800" b="1" dirty="0">
              <a:solidFill>
                <a:srgbClr val="62A3F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6157"/>
            <a:ext cx="8136999" cy="52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15" y="1282700"/>
            <a:ext cx="8192431" cy="5118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0114" y="269621"/>
            <a:ext cx="383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Östervångsskolan</a:t>
            </a:r>
            <a:r>
              <a:rPr lang="en-US" sz="24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, Lund</a:t>
            </a:r>
            <a:endParaRPr lang="en-US" sz="2400" i="1" dirty="0"/>
          </a:p>
        </p:txBody>
      </p:sp>
      <p:sp>
        <p:nvSpPr>
          <p:cNvPr id="16" name="Rectangle 15"/>
          <p:cNvSpPr/>
          <p:nvPr/>
        </p:nvSpPr>
        <p:spPr>
          <a:xfrm>
            <a:off x="4753847" y="360367"/>
            <a:ext cx="3476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(Number </a:t>
            </a:r>
            <a:r>
              <a:rPr lang="en-US" dirty="0">
                <a:solidFill>
                  <a:srgbClr val="7F7F7F"/>
                </a:solidFill>
              </a:rPr>
              <a:t>of </a:t>
            </a:r>
            <a:r>
              <a:rPr lang="en-US" dirty="0" smtClean="0">
                <a:solidFill>
                  <a:srgbClr val="7F7F7F"/>
                </a:solidFill>
              </a:rPr>
              <a:t>students by age group)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0114" y="751917"/>
            <a:ext cx="2500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62A3F1"/>
                </a:solidFill>
              </a:rPr>
              <a:t>Started first grade</a:t>
            </a:r>
            <a:endParaRPr lang="en-US" sz="2800" b="1" dirty="0">
              <a:solidFill>
                <a:srgbClr val="62A3F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0114" y="751917"/>
            <a:ext cx="2500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62A3F1"/>
                </a:solidFill>
              </a:rPr>
              <a:t>Started first grade</a:t>
            </a:r>
            <a:endParaRPr lang="en-US" sz="2800" b="1" dirty="0">
              <a:solidFill>
                <a:srgbClr val="62A3F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42282" y="741490"/>
            <a:ext cx="1799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Arrived later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91726" y="751546"/>
            <a:ext cx="1810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Dropped out</a:t>
            </a:r>
            <a:endParaRPr lang="en-US" sz="2800" b="1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68801" y="2082799"/>
            <a:ext cx="3721100" cy="3409951"/>
          </a:xfrm>
          <a:prstGeom prst="rect">
            <a:avLst/>
          </a:prstGeom>
          <a:noFill/>
          <a:ln w="38100" cmpd="sng">
            <a:solidFill>
              <a:schemeClr val="accent6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61050" y="2118185"/>
            <a:ext cx="21399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 smtClean="0"/>
              <a:t>71 students currently enrolled in grades 1 to 10.</a:t>
            </a:r>
            <a:r>
              <a:rPr lang="en-US" sz="1400" b="1" i="1" dirty="0"/>
              <a:t> </a:t>
            </a:r>
            <a:r>
              <a:rPr lang="en-US" sz="1400" i="1" dirty="0" smtClean="0">
                <a:solidFill>
                  <a:srgbClr val="7F7F7F"/>
                </a:solidFill>
              </a:rPr>
              <a:t>Notice that more students may still arrive late and/or drop out</a:t>
            </a:r>
            <a:endParaRPr lang="en-US" sz="1400" i="1" dirty="0">
              <a:solidFill>
                <a:srgbClr val="7F7F7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7932" y="1168400"/>
            <a:ext cx="4048168" cy="5175249"/>
          </a:xfrm>
          <a:prstGeom prst="rect">
            <a:avLst/>
          </a:prstGeom>
          <a:solidFill>
            <a:srgbClr val="FFFFFF">
              <a:alpha val="45000"/>
            </a:srgbClr>
          </a:solidFill>
          <a:ln w="38100" cmpd="sng">
            <a:noFill/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0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769" t="13556" r="21231" b="10410"/>
          <a:stretch/>
        </p:blipFill>
        <p:spPr>
          <a:xfrm>
            <a:off x="0" y="339969"/>
            <a:ext cx="8839201" cy="65180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84143" y="6153054"/>
            <a:ext cx="9144000" cy="7674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55333" y="6121276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2000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61451" y="6121276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2005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76220" y="6163333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2010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3488" y="3630155"/>
            <a:ext cx="55015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10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9218" y="1485383"/>
            <a:ext cx="55015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20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55920" y="-30986"/>
            <a:ext cx="7617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Children 5-10 years CI operation per year  Sweden</a:t>
            </a:r>
            <a:endParaRPr lang="en-US" sz="28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761742" y="3930959"/>
            <a:ext cx="1840763" cy="24060"/>
          </a:xfrm>
          <a:prstGeom prst="straightConnector1">
            <a:avLst/>
          </a:prstGeom>
          <a:ln w="66675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82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0318" y="1273381"/>
            <a:ext cx="74488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/>
                <a:ea typeface="Lucida Grande"/>
                <a:cs typeface="Lucida Grande"/>
              </a:rPr>
              <a:t>NEXT COUPLE OF SLIDES ARE ANIMATING</a:t>
            </a:r>
          </a:p>
          <a:p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/>
                <a:ea typeface="Lucida Grande"/>
                <a:cs typeface="Lucida Grande"/>
              </a:rPr>
              <a:t>AND SHOULD BE WATCHED IN SLIDESHOWMODE</a:t>
            </a:r>
          </a:p>
          <a:p>
            <a:endParaRPr lang="en-US" sz="2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Lucida Grande"/>
              <a:ea typeface="Lucida Grande"/>
              <a:cs typeface="Lucida Grande"/>
            </a:endParaRPr>
          </a:p>
          <a:p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/>
                <a:ea typeface="Lucida Grande"/>
                <a:cs typeface="Lucida Grande"/>
              </a:rPr>
              <a:t>They Show the graphs of </a:t>
            </a:r>
          </a:p>
          <a:p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/>
                <a:ea typeface="Lucida Grande"/>
                <a:cs typeface="Lucida Grande"/>
              </a:rPr>
              <a:t>— FIVE SCHOOLS COMBINED</a:t>
            </a:r>
          </a:p>
          <a:p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/>
                <a:ea typeface="Lucida Grande"/>
                <a:cs typeface="Lucida Grande"/>
              </a:rPr>
              <a:t>— KRISTINASKOLAN</a:t>
            </a:r>
            <a:endParaRPr lang="en-US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0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8264" y="275172"/>
            <a:ext cx="3107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Five </a:t>
            </a:r>
            <a:r>
              <a:rPr lang="en-US" sz="2400" b="1" i="1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Specialskolor</a:t>
            </a:r>
            <a:endParaRPr lang="en-US" sz="2400" b="1" i="1" dirty="0"/>
          </a:p>
        </p:txBody>
      </p:sp>
      <p:sp>
        <p:nvSpPr>
          <p:cNvPr id="13" name="Rectangle 12"/>
          <p:cNvSpPr/>
          <p:nvPr/>
        </p:nvSpPr>
        <p:spPr>
          <a:xfrm>
            <a:off x="298264" y="751917"/>
            <a:ext cx="2500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62A3F1"/>
                </a:solidFill>
              </a:rPr>
              <a:t>Started first grade</a:t>
            </a:r>
            <a:endParaRPr lang="en-US" sz="2800" b="1" dirty="0">
              <a:solidFill>
                <a:srgbClr val="62A3F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64" y="1243835"/>
            <a:ext cx="8574803" cy="509058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753847" y="360367"/>
            <a:ext cx="3476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(Number </a:t>
            </a:r>
            <a:r>
              <a:rPr lang="en-US" dirty="0">
                <a:solidFill>
                  <a:srgbClr val="7F7F7F"/>
                </a:solidFill>
              </a:rPr>
              <a:t>of </a:t>
            </a:r>
            <a:r>
              <a:rPr lang="en-US" dirty="0" smtClean="0">
                <a:solidFill>
                  <a:srgbClr val="7F7F7F"/>
                </a:solidFill>
              </a:rPr>
              <a:t>students by age group)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725" t="6496" r="1268" b="2291"/>
          <a:stretch/>
        </p:blipFill>
        <p:spPr>
          <a:xfrm>
            <a:off x="412388" y="2211994"/>
            <a:ext cx="7825999" cy="391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7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8264" y="275172"/>
            <a:ext cx="3107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Five </a:t>
            </a:r>
            <a:r>
              <a:rPr lang="en-US" sz="2400" b="1" i="1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Specialskolor</a:t>
            </a:r>
            <a:endParaRPr lang="en-US" sz="2400" b="1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64" y="1243835"/>
            <a:ext cx="8574803" cy="509058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753847" y="360367"/>
            <a:ext cx="3476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(Number </a:t>
            </a:r>
            <a:r>
              <a:rPr lang="en-US" dirty="0">
                <a:solidFill>
                  <a:srgbClr val="7F7F7F"/>
                </a:solidFill>
              </a:rPr>
              <a:t>of </a:t>
            </a:r>
            <a:r>
              <a:rPr lang="en-US" dirty="0" smtClean="0">
                <a:solidFill>
                  <a:srgbClr val="7F7F7F"/>
                </a:solidFill>
              </a:rPr>
              <a:t>students by age group)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725" t="6496" r="1268" b="2291"/>
          <a:stretch/>
        </p:blipFill>
        <p:spPr>
          <a:xfrm>
            <a:off x="412388" y="2211994"/>
            <a:ext cx="7825999" cy="39178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1057" t="2186" r="880" b="2514"/>
          <a:stretch/>
        </p:blipFill>
        <p:spPr>
          <a:xfrm>
            <a:off x="412389" y="2038596"/>
            <a:ext cx="7844743" cy="40865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8264" y="751917"/>
            <a:ext cx="2500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62A3F1"/>
                </a:solidFill>
              </a:rPr>
              <a:t>Started first grade</a:t>
            </a:r>
            <a:endParaRPr lang="en-US" sz="2800" b="1" dirty="0">
              <a:solidFill>
                <a:srgbClr val="62A3F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82944" y="741490"/>
            <a:ext cx="1799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Arrived later</a:t>
            </a:r>
            <a:endParaRPr lang="en-US" sz="2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7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8264" y="275172"/>
            <a:ext cx="3107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Five </a:t>
            </a:r>
            <a:r>
              <a:rPr lang="en-US" sz="2400" b="1" i="1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Specialskolor</a:t>
            </a:r>
            <a:endParaRPr lang="en-US" sz="2400" b="1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64" y="1243835"/>
            <a:ext cx="8574803" cy="509058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753847" y="360367"/>
            <a:ext cx="3476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(Number </a:t>
            </a:r>
            <a:r>
              <a:rPr lang="en-US" dirty="0">
                <a:solidFill>
                  <a:srgbClr val="7F7F7F"/>
                </a:solidFill>
              </a:rPr>
              <a:t>of </a:t>
            </a:r>
            <a:r>
              <a:rPr lang="en-US" dirty="0" smtClean="0">
                <a:solidFill>
                  <a:srgbClr val="7F7F7F"/>
                </a:solidFill>
              </a:rPr>
              <a:t>students by age group)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1057" t="2186" r="880" b="2514"/>
          <a:stretch/>
        </p:blipFill>
        <p:spPr>
          <a:xfrm>
            <a:off x="412389" y="2038596"/>
            <a:ext cx="7844743" cy="40865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1055" t="2302" r="937" b="1315"/>
          <a:stretch/>
        </p:blipFill>
        <p:spPr>
          <a:xfrm>
            <a:off x="421759" y="2052655"/>
            <a:ext cx="7840059" cy="41193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8264" y="751917"/>
            <a:ext cx="2500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62A3F1"/>
                </a:solidFill>
              </a:rPr>
              <a:t>Started first grade</a:t>
            </a:r>
            <a:endParaRPr lang="en-US" sz="2800" b="1" dirty="0">
              <a:solidFill>
                <a:srgbClr val="62A3F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82944" y="741490"/>
            <a:ext cx="1799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Arrived later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2388" y="751546"/>
            <a:ext cx="1810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Dropped out</a:t>
            </a:r>
            <a:endParaRPr lang="en-US" sz="2800" b="1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33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8264" y="275172"/>
            <a:ext cx="3107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Five </a:t>
            </a:r>
            <a:r>
              <a:rPr lang="en-US" sz="2400" b="1" i="1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Specialskolor</a:t>
            </a:r>
            <a:endParaRPr lang="en-US" sz="2400" b="1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64" y="1243835"/>
            <a:ext cx="8574803" cy="509058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753847" y="360367"/>
            <a:ext cx="3476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(Number </a:t>
            </a:r>
            <a:r>
              <a:rPr lang="en-US" dirty="0">
                <a:solidFill>
                  <a:srgbClr val="7F7F7F"/>
                </a:solidFill>
              </a:rPr>
              <a:t>of </a:t>
            </a:r>
            <a:r>
              <a:rPr lang="en-US" dirty="0" smtClean="0">
                <a:solidFill>
                  <a:srgbClr val="7F7F7F"/>
                </a:solidFill>
              </a:rPr>
              <a:t>students by age group)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1057" t="2186" r="880" b="2514"/>
          <a:stretch/>
        </p:blipFill>
        <p:spPr>
          <a:xfrm>
            <a:off x="412389" y="2038596"/>
            <a:ext cx="7844743" cy="40865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1055" t="2302" r="937" b="1315"/>
          <a:stretch/>
        </p:blipFill>
        <p:spPr>
          <a:xfrm>
            <a:off x="421759" y="2052655"/>
            <a:ext cx="7840059" cy="41193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8264" y="751917"/>
            <a:ext cx="2500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62A3F1"/>
                </a:solidFill>
              </a:rPr>
              <a:t>Started first grade</a:t>
            </a:r>
            <a:endParaRPr lang="en-US" sz="2800" b="1" dirty="0">
              <a:solidFill>
                <a:srgbClr val="62A3F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82944" y="741490"/>
            <a:ext cx="1799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Arrived later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2388" y="751546"/>
            <a:ext cx="1810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Dropped out</a:t>
            </a:r>
            <a:endParaRPr lang="en-US" sz="2800" b="1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72250" y="2038597"/>
            <a:ext cx="3889568" cy="4109996"/>
          </a:xfrm>
          <a:prstGeom prst="rect">
            <a:avLst/>
          </a:prstGeom>
          <a:noFill/>
          <a:ln w="38100" cmpd="sng">
            <a:solidFill>
              <a:schemeClr val="accent6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420132" y="2330431"/>
            <a:ext cx="15370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accent6"/>
                </a:solidFill>
              </a:rPr>
              <a:t>INCOMPLETE DATA</a:t>
            </a:r>
          </a:p>
          <a:p>
            <a:pPr algn="ctr"/>
            <a:endParaRPr lang="en-US" sz="1400" i="1" dirty="0" smtClean="0">
              <a:solidFill>
                <a:schemeClr val="accent6"/>
              </a:solidFill>
            </a:endParaRPr>
          </a:p>
          <a:p>
            <a:pPr algn="ctr"/>
            <a:r>
              <a:rPr lang="en-US" sz="1400" i="1" dirty="0" smtClean="0">
                <a:solidFill>
                  <a:schemeClr val="accent6"/>
                </a:solidFill>
              </a:rPr>
              <a:t>More students will arrive late and drop out</a:t>
            </a:r>
            <a:endParaRPr lang="en-US" sz="1400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4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7759"/>
            <a:ext cx="8240105" cy="5012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t="2905" r="1202"/>
          <a:stretch/>
        </p:blipFill>
        <p:spPr>
          <a:xfrm>
            <a:off x="550333" y="1947324"/>
            <a:ext cx="7630584" cy="41296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0114" y="269621"/>
            <a:ext cx="419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1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Kristinaskolan</a:t>
            </a:r>
            <a:r>
              <a:rPr lang="en-US" sz="2400" b="0" i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, </a:t>
            </a:r>
            <a:r>
              <a:rPr lang="en-US" sz="2400" b="0" i="1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Härnösand</a:t>
            </a:r>
            <a:endParaRPr lang="en-US" sz="2400" i="1" dirty="0"/>
          </a:p>
        </p:txBody>
      </p:sp>
      <p:sp>
        <p:nvSpPr>
          <p:cNvPr id="12" name="Rectangle 11"/>
          <p:cNvSpPr/>
          <p:nvPr/>
        </p:nvSpPr>
        <p:spPr>
          <a:xfrm>
            <a:off x="4753847" y="360367"/>
            <a:ext cx="3476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(Number </a:t>
            </a:r>
            <a:r>
              <a:rPr lang="en-US" dirty="0">
                <a:solidFill>
                  <a:srgbClr val="7F7F7F"/>
                </a:solidFill>
              </a:rPr>
              <a:t>of </a:t>
            </a:r>
            <a:r>
              <a:rPr lang="en-US" dirty="0" smtClean="0">
                <a:solidFill>
                  <a:srgbClr val="7F7F7F"/>
                </a:solidFill>
              </a:rPr>
              <a:t>students by age group)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0114" y="751917"/>
            <a:ext cx="2500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62A3F1"/>
                </a:solidFill>
              </a:rPr>
              <a:t>Started first grade</a:t>
            </a:r>
            <a:endParaRPr lang="en-US" sz="2800" b="1" dirty="0">
              <a:solidFill>
                <a:srgbClr val="62A3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2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7759"/>
            <a:ext cx="8240105" cy="5012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t="2905" r="1202"/>
          <a:stretch/>
        </p:blipFill>
        <p:spPr>
          <a:xfrm>
            <a:off x="550333" y="1947324"/>
            <a:ext cx="7630584" cy="41296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t="4075" r="5912" b="5825"/>
          <a:stretch/>
        </p:blipFill>
        <p:spPr>
          <a:xfrm>
            <a:off x="428626" y="1931450"/>
            <a:ext cx="7747000" cy="40110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0114" y="269621"/>
            <a:ext cx="419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1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Kristinaskolan</a:t>
            </a:r>
            <a:r>
              <a:rPr lang="en-US" sz="2400" b="0" i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, </a:t>
            </a:r>
            <a:r>
              <a:rPr lang="en-US" sz="2400" b="0" i="1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Härnösand</a:t>
            </a:r>
            <a:endParaRPr lang="en-US" sz="2400" i="1" dirty="0"/>
          </a:p>
        </p:txBody>
      </p:sp>
      <p:sp>
        <p:nvSpPr>
          <p:cNvPr id="17" name="Rectangle 16"/>
          <p:cNvSpPr/>
          <p:nvPr/>
        </p:nvSpPr>
        <p:spPr>
          <a:xfrm>
            <a:off x="4753847" y="360367"/>
            <a:ext cx="3476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(Number </a:t>
            </a:r>
            <a:r>
              <a:rPr lang="en-US" dirty="0">
                <a:solidFill>
                  <a:srgbClr val="7F7F7F"/>
                </a:solidFill>
              </a:rPr>
              <a:t>of </a:t>
            </a:r>
            <a:r>
              <a:rPr lang="en-US" dirty="0" smtClean="0">
                <a:solidFill>
                  <a:srgbClr val="7F7F7F"/>
                </a:solidFill>
              </a:rPr>
              <a:t>students by age group)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0114" y="751917"/>
            <a:ext cx="2500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62A3F1"/>
                </a:solidFill>
              </a:rPr>
              <a:t>Started first grade</a:t>
            </a:r>
            <a:endParaRPr lang="en-US" sz="2800" b="1" dirty="0">
              <a:solidFill>
                <a:srgbClr val="62A3F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2282" y="741490"/>
            <a:ext cx="1799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Arrived later</a:t>
            </a:r>
            <a:endParaRPr lang="en-US" sz="2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8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7759"/>
            <a:ext cx="8240105" cy="50127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t="4075" r="5912" b="5825"/>
          <a:stretch/>
        </p:blipFill>
        <p:spPr>
          <a:xfrm>
            <a:off x="428626" y="1931450"/>
            <a:ext cx="7747000" cy="40110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t="2686" r="1432"/>
          <a:stretch/>
        </p:blipFill>
        <p:spPr>
          <a:xfrm>
            <a:off x="515760" y="1920875"/>
            <a:ext cx="7649282" cy="421745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0114" y="269621"/>
            <a:ext cx="419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1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Kristinaskolan</a:t>
            </a:r>
            <a:r>
              <a:rPr lang="en-US" sz="2400" b="0" i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, </a:t>
            </a:r>
            <a:r>
              <a:rPr lang="en-US" sz="2400" b="0" i="1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Härnösand</a:t>
            </a:r>
            <a:endParaRPr lang="en-US" sz="2400" i="1" dirty="0"/>
          </a:p>
        </p:txBody>
      </p:sp>
      <p:sp>
        <p:nvSpPr>
          <p:cNvPr id="18" name="Rectangle 17"/>
          <p:cNvSpPr/>
          <p:nvPr/>
        </p:nvSpPr>
        <p:spPr>
          <a:xfrm>
            <a:off x="4753847" y="360367"/>
            <a:ext cx="3476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(Number </a:t>
            </a:r>
            <a:r>
              <a:rPr lang="en-US" dirty="0">
                <a:solidFill>
                  <a:srgbClr val="7F7F7F"/>
                </a:solidFill>
              </a:rPr>
              <a:t>of </a:t>
            </a:r>
            <a:r>
              <a:rPr lang="en-US" dirty="0" smtClean="0">
                <a:solidFill>
                  <a:srgbClr val="7F7F7F"/>
                </a:solidFill>
              </a:rPr>
              <a:t>students by age group)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0114" y="751917"/>
            <a:ext cx="2500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62A3F1"/>
                </a:solidFill>
              </a:rPr>
              <a:t>Started first grade</a:t>
            </a:r>
            <a:endParaRPr lang="en-US" sz="2800" b="1" dirty="0">
              <a:solidFill>
                <a:srgbClr val="62A3F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42282" y="741490"/>
            <a:ext cx="1799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Arrived later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91726" y="751546"/>
            <a:ext cx="1810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Dropped out</a:t>
            </a:r>
            <a:endParaRPr lang="en-US" sz="2800" b="1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967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7759"/>
            <a:ext cx="8240105" cy="50127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0114" y="269621"/>
            <a:ext cx="419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1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Kristinaskolan</a:t>
            </a:r>
            <a:r>
              <a:rPr lang="en-US" sz="2400" b="0" i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, </a:t>
            </a:r>
            <a:r>
              <a:rPr lang="en-US" sz="2400" b="0" i="1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Härnösand</a:t>
            </a:r>
            <a:endParaRPr lang="en-US" sz="2400" i="1" dirty="0"/>
          </a:p>
        </p:txBody>
      </p:sp>
      <p:sp>
        <p:nvSpPr>
          <p:cNvPr id="16" name="Rectangle 15"/>
          <p:cNvSpPr/>
          <p:nvPr/>
        </p:nvSpPr>
        <p:spPr>
          <a:xfrm>
            <a:off x="4753847" y="360367"/>
            <a:ext cx="3476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(Number </a:t>
            </a:r>
            <a:r>
              <a:rPr lang="en-US" dirty="0">
                <a:solidFill>
                  <a:srgbClr val="7F7F7F"/>
                </a:solidFill>
              </a:rPr>
              <a:t>of </a:t>
            </a:r>
            <a:r>
              <a:rPr lang="en-US" dirty="0" smtClean="0">
                <a:solidFill>
                  <a:srgbClr val="7F7F7F"/>
                </a:solidFill>
              </a:rPr>
              <a:t>students by age group)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t="2686" r="1432"/>
          <a:stretch/>
        </p:blipFill>
        <p:spPr>
          <a:xfrm>
            <a:off x="515760" y="1920875"/>
            <a:ext cx="7649282" cy="421745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423799" y="1912063"/>
            <a:ext cx="3763039" cy="4077191"/>
          </a:xfrm>
          <a:prstGeom prst="rect">
            <a:avLst/>
          </a:prstGeom>
          <a:noFill/>
          <a:ln w="38100" cmpd="sng">
            <a:solidFill>
              <a:schemeClr val="accent6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71681" y="2203897"/>
            <a:ext cx="15370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accent6"/>
                </a:solidFill>
              </a:rPr>
              <a:t>INCOMPLETE DATA</a:t>
            </a:r>
          </a:p>
          <a:p>
            <a:pPr algn="ctr"/>
            <a:endParaRPr lang="en-US" sz="1400" i="1" dirty="0" smtClean="0">
              <a:solidFill>
                <a:schemeClr val="accent6"/>
              </a:solidFill>
            </a:endParaRPr>
          </a:p>
          <a:p>
            <a:pPr algn="ctr"/>
            <a:r>
              <a:rPr lang="en-US" sz="1400" i="1" dirty="0" smtClean="0">
                <a:solidFill>
                  <a:schemeClr val="accent6"/>
                </a:solidFill>
              </a:rPr>
              <a:t>More students will arrive late and drop out</a:t>
            </a:r>
            <a:endParaRPr lang="en-US" sz="1400" i="1" dirty="0">
              <a:solidFill>
                <a:schemeClr val="accent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0114" y="751917"/>
            <a:ext cx="2500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62A3F1"/>
                </a:solidFill>
              </a:rPr>
              <a:t>Started first grade</a:t>
            </a:r>
            <a:endParaRPr lang="en-US" sz="2800" b="1" dirty="0">
              <a:solidFill>
                <a:srgbClr val="62A3F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42282" y="741490"/>
            <a:ext cx="1799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Arrived later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91726" y="751546"/>
            <a:ext cx="1810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Dropped out</a:t>
            </a:r>
            <a:endParaRPr lang="en-US" sz="2800" b="1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183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6081"/>
            <a:ext cx="7636475" cy="6870161"/>
          </a:xfrm>
          <a:prstGeom prst="rect">
            <a:avLst/>
          </a:prstGeom>
        </p:spPr>
      </p:pic>
      <p:sp>
        <p:nvSpPr>
          <p:cNvPr id="3" name="Arc 2"/>
          <p:cNvSpPr/>
          <p:nvPr/>
        </p:nvSpPr>
        <p:spPr>
          <a:xfrm flipV="1">
            <a:off x="457200" y="-1383960"/>
            <a:ext cx="7414054" cy="6425516"/>
          </a:xfrm>
          <a:prstGeom prst="arc">
            <a:avLst>
              <a:gd name="adj1" fmla="val 16200000"/>
              <a:gd name="adj2" fmla="val 35685"/>
            </a:avLst>
          </a:prstGeom>
          <a:ln w="7937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01298" y="271849"/>
            <a:ext cx="234778" cy="420129"/>
          </a:xfrm>
          <a:prstGeom prst="rect">
            <a:avLst/>
          </a:prstGeom>
          <a:noFill/>
          <a:ln w="6032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55745" y="275965"/>
            <a:ext cx="234778" cy="420129"/>
          </a:xfrm>
          <a:prstGeom prst="rect">
            <a:avLst/>
          </a:prstGeom>
          <a:noFill/>
          <a:ln w="60325">
            <a:solidFill>
              <a:srgbClr val="C050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51446" y="1652953"/>
            <a:ext cx="439615" cy="1652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9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5" name="Rectangle 2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3083749" y="1186455"/>
            <a:ext cx="414337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CI  operation  2.0- 2.5 years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2599423" y="5557287"/>
            <a:ext cx="58119" cy="38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083749" y="5557287"/>
            <a:ext cx="58119" cy="38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3573240" y="5557287"/>
            <a:ext cx="58119" cy="38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057566" y="5557287"/>
            <a:ext cx="58119" cy="38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4541891" y="5557287"/>
            <a:ext cx="58119" cy="38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5026217" y="5557287"/>
            <a:ext cx="58119" cy="38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5514417" y="5557287"/>
            <a:ext cx="58119" cy="38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998742" y="5557287"/>
            <a:ext cx="58119" cy="38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7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483068" y="5557287"/>
            <a:ext cx="58119" cy="38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96101" y="1437437"/>
            <a:ext cx="4889437" cy="4354909"/>
            <a:chOff x="2496101" y="2217089"/>
            <a:chExt cx="4014089" cy="3575257"/>
          </a:xfrm>
        </p:grpSpPr>
        <p:grpSp>
          <p:nvGrpSpPr>
            <p:cNvPr id="26693" name="Group 69"/>
            <p:cNvGrpSpPr>
              <a:grpSpLocks/>
            </p:cNvGrpSpPr>
            <p:nvPr/>
          </p:nvGrpSpPr>
          <p:grpSpPr bwMode="auto">
            <a:xfrm>
              <a:off x="2594257" y="2346533"/>
              <a:ext cx="3915933" cy="3147469"/>
              <a:chOff x="294" y="600"/>
              <a:chExt cx="3032" cy="2437"/>
            </a:xfrm>
          </p:grpSpPr>
          <p:sp>
            <p:nvSpPr>
              <p:cNvPr id="26893" name="Line 269"/>
              <p:cNvSpPr>
                <a:spLocks noChangeShapeType="1"/>
              </p:cNvSpPr>
              <p:nvPr/>
            </p:nvSpPr>
            <p:spPr bwMode="auto">
              <a:xfrm>
                <a:off x="318" y="2713"/>
                <a:ext cx="3007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92" name="Line 268"/>
              <p:cNvSpPr>
                <a:spLocks noChangeShapeType="1"/>
              </p:cNvSpPr>
              <p:nvPr/>
            </p:nvSpPr>
            <p:spPr bwMode="auto">
              <a:xfrm>
                <a:off x="318" y="2408"/>
                <a:ext cx="3007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91" name="Line 267"/>
              <p:cNvSpPr>
                <a:spLocks noChangeShapeType="1"/>
              </p:cNvSpPr>
              <p:nvPr/>
            </p:nvSpPr>
            <p:spPr bwMode="auto">
              <a:xfrm>
                <a:off x="318" y="2108"/>
                <a:ext cx="3007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90" name="Line 266"/>
              <p:cNvSpPr>
                <a:spLocks noChangeShapeType="1"/>
              </p:cNvSpPr>
              <p:nvPr/>
            </p:nvSpPr>
            <p:spPr bwMode="auto">
              <a:xfrm>
                <a:off x="318" y="1808"/>
                <a:ext cx="3007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89" name="Line 265"/>
              <p:cNvSpPr>
                <a:spLocks noChangeShapeType="1"/>
              </p:cNvSpPr>
              <p:nvPr/>
            </p:nvSpPr>
            <p:spPr bwMode="auto">
              <a:xfrm>
                <a:off x="318" y="1504"/>
                <a:ext cx="3007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88" name="Line 264"/>
              <p:cNvSpPr>
                <a:spLocks noChangeShapeType="1"/>
              </p:cNvSpPr>
              <p:nvPr/>
            </p:nvSpPr>
            <p:spPr bwMode="auto">
              <a:xfrm>
                <a:off x="318" y="1204"/>
                <a:ext cx="3007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87" name="Line 263"/>
              <p:cNvSpPr>
                <a:spLocks noChangeShapeType="1"/>
              </p:cNvSpPr>
              <p:nvPr/>
            </p:nvSpPr>
            <p:spPr bwMode="auto">
              <a:xfrm>
                <a:off x="318" y="900"/>
                <a:ext cx="3007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86" name="Line 262"/>
              <p:cNvSpPr>
                <a:spLocks noChangeShapeType="1"/>
              </p:cNvSpPr>
              <p:nvPr/>
            </p:nvSpPr>
            <p:spPr bwMode="auto">
              <a:xfrm>
                <a:off x="318" y="600"/>
                <a:ext cx="3007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85" name="Line 261"/>
              <p:cNvSpPr>
                <a:spLocks noChangeShapeType="1"/>
              </p:cNvSpPr>
              <p:nvPr/>
            </p:nvSpPr>
            <p:spPr bwMode="auto">
              <a:xfrm>
                <a:off x="693" y="600"/>
                <a:ext cx="1" cy="2413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84" name="Line 260"/>
              <p:cNvSpPr>
                <a:spLocks noChangeShapeType="1"/>
              </p:cNvSpPr>
              <p:nvPr/>
            </p:nvSpPr>
            <p:spPr bwMode="auto">
              <a:xfrm>
                <a:off x="1072" y="600"/>
                <a:ext cx="1" cy="2413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83" name="Line 259"/>
              <p:cNvSpPr>
                <a:spLocks noChangeShapeType="1"/>
              </p:cNvSpPr>
              <p:nvPr/>
            </p:nvSpPr>
            <p:spPr bwMode="auto">
              <a:xfrm>
                <a:off x="1447" y="600"/>
                <a:ext cx="1" cy="2413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82" name="Line 258"/>
              <p:cNvSpPr>
                <a:spLocks noChangeShapeType="1"/>
              </p:cNvSpPr>
              <p:nvPr/>
            </p:nvSpPr>
            <p:spPr bwMode="auto">
              <a:xfrm>
                <a:off x="1822" y="600"/>
                <a:ext cx="1" cy="2413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81" name="Line 257"/>
              <p:cNvSpPr>
                <a:spLocks noChangeShapeType="1"/>
              </p:cNvSpPr>
              <p:nvPr/>
            </p:nvSpPr>
            <p:spPr bwMode="auto">
              <a:xfrm>
                <a:off x="2197" y="600"/>
                <a:ext cx="1" cy="2413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80" name="Line 256"/>
              <p:cNvSpPr>
                <a:spLocks noChangeShapeType="1"/>
              </p:cNvSpPr>
              <p:nvPr/>
            </p:nvSpPr>
            <p:spPr bwMode="auto">
              <a:xfrm>
                <a:off x="2576" y="600"/>
                <a:ext cx="1" cy="2413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79" name="Line 255"/>
              <p:cNvSpPr>
                <a:spLocks noChangeShapeType="1"/>
              </p:cNvSpPr>
              <p:nvPr/>
            </p:nvSpPr>
            <p:spPr bwMode="auto">
              <a:xfrm>
                <a:off x="2950" y="600"/>
                <a:ext cx="1" cy="2413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78" name="Line 254"/>
              <p:cNvSpPr>
                <a:spLocks noChangeShapeType="1"/>
              </p:cNvSpPr>
              <p:nvPr/>
            </p:nvSpPr>
            <p:spPr bwMode="auto">
              <a:xfrm>
                <a:off x="3325" y="600"/>
                <a:ext cx="1" cy="2413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77" name="Line 253"/>
              <p:cNvSpPr>
                <a:spLocks noChangeShapeType="1"/>
              </p:cNvSpPr>
              <p:nvPr/>
            </p:nvSpPr>
            <p:spPr bwMode="auto">
              <a:xfrm>
                <a:off x="318" y="600"/>
                <a:ext cx="1" cy="2413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76" name="Line 252"/>
              <p:cNvSpPr>
                <a:spLocks noChangeShapeType="1"/>
              </p:cNvSpPr>
              <p:nvPr/>
            </p:nvSpPr>
            <p:spPr bwMode="auto">
              <a:xfrm>
                <a:off x="294" y="3013"/>
                <a:ext cx="24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75" name="Line 251"/>
              <p:cNvSpPr>
                <a:spLocks noChangeShapeType="1"/>
              </p:cNvSpPr>
              <p:nvPr/>
            </p:nvSpPr>
            <p:spPr bwMode="auto">
              <a:xfrm>
                <a:off x="294" y="2713"/>
                <a:ext cx="24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74" name="Line 250"/>
              <p:cNvSpPr>
                <a:spLocks noChangeShapeType="1"/>
              </p:cNvSpPr>
              <p:nvPr/>
            </p:nvSpPr>
            <p:spPr bwMode="auto">
              <a:xfrm>
                <a:off x="294" y="2408"/>
                <a:ext cx="24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73" name="Line 249"/>
              <p:cNvSpPr>
                <a:spLocks noChangeShapeType="1"/>
              </p:cNvSpPr>
              <p:nvPr/>
            </p:nvSpPr>
            <p:spPr bwMode="auto">
              <a:xfrm>
                <a:off x="294" y="2108"/>
                <a:ext cx="24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72" name="Line 248"/>
              <p:cNvSpPr>
                <a:spLocks noChangeShapeType="1"/>
              </p:cNvSpPr>
              <p:nvPr/>
            </p:nvSpPr>
            <p:spPr bwMode="auto">
              <a:xfrm>
                <a:off x="294" y="1808"/>
                <a:ext cx="24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71" name="Line 247"/>
              <p:cNvSpPr>
                <a:spLocks noChangeShapeType="1"/>
              </p:cNvSpPr>
              <p:nvPr/>
            </p:nvSpPr>
            <p:spPr bwMode="auto">
              <a:xfrm>
                <a:off x="294" y="1504"/>
                <a:ext cx="24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70" name="Line 246"/>
              <p:cNvSpPr>
                <a:spLocks noChangeShapeType="1"/>
              </p:cNvSpPr>
              <p:nvPr/>
            </p:nvSpPr>
            <p:spPr bwMode="auto">
              <a:xfrm>
                <a:off x="294" y="1204"/>
                <a:ext cx="24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69" name="Line 245"/>
              <p:cNvSpPr>
                <a:spLocks noChangeShapeType="1"/>
              </p:cNvSpPr>
              <p:nvPr/>
            </p:nvSpPr>
            <p:spPr bwMode="auto">
              <a:xfrm>
                <a:off x="294" y="900"/>
                <a:ext cx="24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68" name="Line 244"/>
              <p:cNvSpPr>
                <a:spLocks noChangeShapeType="1"/>
              </p:cNvSpPr>
              <p:nvPr/>
            </p:nvSpPr>
            <p:spPr bwMode="auto">
              <a:xfrm>
                <a:off x="294" y="600"/>
                <a:ext cx="24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67" name="Line 243"/>
              <p:cNvSpPr>
                <a:spLocks noChangeShapeType="1"/>
              </p:cNvSpPr>
              <p:nvPr/>
            </p:nvSpPr>
            <p:spPr bwMode="auto">
              <a:xfrm>
                <a:off x="318" y="3013"/>
                <a:ext cx="3007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66" name="Line 242"/>
              <p:cNvSpPr>
                <a:spLocks noChangeShapeType="1"/>
              </p:cNvSpPr>
              <p:nvPr/>
            </p:nvSpPr>
            <p:spPr bwMode="auto">
              <a:xfrm flipV="1">
                <a:off x="318" y="3013"/>
                <a:ext cx="1" cy="24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65" name="Line 241"/>
              <p:cNvSpPr>
                <a:spLocks noChangeShapeType="1"/>
              </p:cNvSpPr>
              <p:nvPr/>
            </p:nvSpPr>
            <p:spPr bwMode="auto">
              <a:xfrm flipV="1">
                <a:off x="693" y="3013"/>
                <a:ext cx="1" cy="24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64" name="Line 240"/>
              <p:cNvSpPr>
                <a:spLocks noChangeShapeType="1"/>
              </p:cNvSpPr>
              <p:nvPr/>
            </p:nvSpPr>
            <p:spPr bwMode="auto">
              <a:xfrm flipV="1">
                <a:off x="1072" y="3013"/>
                <a:ext cx="1" cy="24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63" name="Line 239"/>
              <p:cNvSpPr>
                <a:spLocks noChangeShapeType="1"/>
              </p:cNvSpPr>
              <p:nvPr/>
            </p:nvSpPr>
            <p:spPr bwMode="auto">
              <a:xfrm flipV="1">
                <a:off x="1447" y="3013"/>
                <a:ext cx="1" cy="24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62" name="Line 238"/>
              <p:cNvSpPr>
                <a:spLocks noChangeShapeType="1"/>
              </p:cNvSpPr>
              <p:nvPr/>
            </p:nvSpPr>
            <p:spPr bwMode="auto">
              <a:xfrm flipV="1">
                <a:off x="1822" y="3013"/>
                <a:ext cx="1" cy="24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61" name="Line 237"/>
              <p:cNvSpPr>
                <a:spLocks noChangeShapeType="1"/>
              </p:cNvSpPr>
              <p:nvPr/>
            </p:nvSpPr>
            <p:spPr bwMode="auto">
              <a:xfrm flipV="1">
                <a:off x="2197" y="3013"/>
                <a:ext cx="1" cy="24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60" name="Line 236"/>
              <p:cNvSpPr>
                <a:spLocks noChangeShapeType="1"/>
              </p:cNvSpPr>
              <p:nvPr/>
            </p:nvSpPr>
            <p:spPr bwMode="auto">
              <a:xfrm flipV="1">
                <a:off x="2576" y="3013"/>
                <a:ext cx="1" cy="24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59" name="Line 235"/>
              <p:cNvSpPr>
                <a:spLocks noChangeShapeType="1"/>
              </p:cNvSpPr>
              <p:nvPr/>
            </p:nvSpPr>
            <p:spPr bwMode="auto">
              <a:xfrm flipV="1">
                <a:off x="2950" y="3013"/>
                <a:ext cx="1" cy="24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58" name="Line 234"/>
              <p:cNvSpPr>
                <a:spLocks noChangeShapeType="1"/>
              </p:cNvSpPr>
              <p:nvPr/>
            </p:nvSpPr>
            <p:spPr bwMode="auto">
              <a:xfrm flipV="1">
                <a:off x="3325" y="3013"/>
                <a:ext cx="1" cy="24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57" name="Line 233"/>
              <p:cNvSpPr>
                <a:spLocks noChangeShapeType="1"/>
              </p:cNvSpPr>
              <p:nvPr/>
            </p:nvSpPr>
            <p:spPr bwMode="auto">
              <a:xfrm flipV="1">
                <a:off x="1294" y="2360"/>
                <a:ext cx="185" cy="353"/>
              </a:xfrm>
              <a:prstGeom prst="line">
                <a:avLst/>
              </a:prstGeom>
              <a:noFill/>
              <a:ln w="254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56" name="Freeform 232"/>
              <p:cNvSpPr>
                <a:spLocks/>
              </p:cNvSpPr>
              <p:nvPr/>
            </p:nvSpPr>
            <p:spPr bwMode="auto">
              <a:xfrm>
                <a:off x="1298" y="1606"/>
                <a:ext cx="935" cy="855"/>
              </a:xfrm>
              <a:custGeom>
                <a:avLst/>
                <a:gdLst/>
                <a:ahLst/>
                <a:cxnLst>
                  <a:cxn ang="0">
                    <a:pos x="0" y="211"/>
                  </a:cxn>
                  <a:cxn ang="0">
                    <a:pos x="43" y="173"/>
                  </a:cxn>
                  <a:cxn ang="0">
                    <a:pos x="140" y="31"/>
                  </a:cxn>
                  <a:cxn ang="0">
                    <a:pos x="232" y="0"/>
                  </a:cxn>
                </a:cxnLst>
                <a:rect l="0" t="0" r="r" b="b"/>
                <a:pathLst>
                  <a:path w="232" h="211">
                    <a:moveTo>
                      <a:pt x="0" y="211"/>
                    </a:moveTo>
                    <a:lnTo>
                      <a:pt x="43" y="173"/>
                    </a:lnTo>
                    <a:lnTo>
                      <a:pt x="140" y="31"/>
                    </a:lnTo>
                    <a:lnTo>
                      <a:pt x="232" y="0"/>
                    </a:lnTo>
                  </a:path>
                </a:pathLst>
              </a:custGeom>
              <a:noFill/>
              <a:ln w="254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55" name="Freeform 231"/>
              <p:cNvSpPr>
                <a:spLocks/>
              </p:cNvSpPr>
              <p:nvPr/>
            </p:nvSpPr>
            <p:spPr bwMode="auto">
              <a:xfrm>
                <a:off x="1306" y="1557"/>
                <a:ext cx="1326" cy="1054"/>
              </a:xfrm>
              <a:custGeom>
                <a:avLst/>
                <a:gdLst/>
                <a:ahLst/>
                <a:cxnLst>
                  <a:cxn ang="0">
                    <a:pos x="0" y="260"/>
                  </a:cxn>
                  <a:cxn ang="0">
                    <a:pos x="43" y="192"/>
                  </a:cxn>
                  <a:cxn ang="0">
                    <a:pos x="138" y="92"/>
                  </a:cxn>
                  <a:cxn ang="0">
                    <a:pos x="238" y="24"/>
                  </a:cxn>
                  <a:cxn ang="0">
                    <a:pos x="329" y="0"/>
                  </a:cxn>
                </a:cxnLst>
                <a:rect l="0" t="0" r="r" b="b"/>
                <a:pathLst>
                  <a:path w="329" h="260">
                    <a:moveTo>
                      <a:pt x="0" y="260"/>
                    </a:moveTo>
                    <a:lnTo>
                      <a:pt x="43" y="192"/>
                    </a:lnTo>
                    <a:lnTo>
                      <a:pt x="138" y="92"/>
                    </a:lnTo>
                    <a:lnTo>
                      <a:pt x="238" y="24"/>
                    </a:lnTo>
                    <a:lnTo>
                      <a:pt x="329" y="0"/>
                    </a:lnTo>
                  </a:path>
                </a:pathLst>
              </a:custGeom>
              <a:noFill/>
              <a:ln w="254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54" name="Freeform 230"/>
              <p:cNvSpPr>
                <a:spLocks/>
              </p:cNvSpPr>
              <p:nvPr/>
            </p:nvSpPr>
            <p:spPr bwMode="auto">
              <a:xfrm>
                <a:off x="1366" y="1606"/>
                <a:ext cx="1363" cy="1030"/>
              </a:xfrm>
              <a:custGeom>
                <a:avLst/>
                <a:gdLst/>
                <a:ahLst/>
                <a:cxnLst>
                  <a:cxn ang="0">
                    <a:pos x="0" y="254"/>
                  </a:cxn>
                  <a:cxn ang="0">
                    <a:pos x="42" y="217"/>
                  </a:cxn>
                  <a:cxn ang="0">
                    <a:pos x="136" y="180"/>
                  </a:cxn>
                  <a:cxn ang="0">
                    <a:pos x="237" y="118"/>
                  </a:cxn>
                  <a:cxn ang="0">
                    <a:pos x="338" y="0"/>
                  </a:cxn>
                </a:cxnLst>
                <a:rect l="0" t="0" r="r" b="b"/>
                <a:pathLst>
                  <a:path w="338" h="254">
                    <a:moveTo>
                      <a:pt x="0" y="254"/>
                    </a:moveTo>
                    <a:lnTo>
                      <a:pt x="42" y="217"/>
                    </a:lnTo>
                    <a:lnTo>
                      <a:pt x="136" y="180"/>
                    </a:lnTo>
                    <a:lnTo>
                      <a:pt x="237" y="118"/>
                    </a:lnTo>
                    <a:lnTo>
                      <a:pt x="338" y="0"/>
                    </a:lnTo>
                  </a:path>
                </a:pathLst>
              </a:cu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53" name="Freeform 229"/>
              <p:cNvSpPr>
                <a:spLocks/>
              </p:cNvSpPr>
              <p:nvPr/>
            </p:nvSpPr>
            <p:spPr bwMode="auto">
              <a:xfrm>
                <a:off x="1306" y="1780"/>
                <a:ext cx="903" cy="706"/>
              </a:xfrm>
              <a:custGeom>
                <a:avLst/>
                <a:gdLst/>
                <a:ahLst/>
                <a:cxnLst>
                  <a:cxn ang="0">
                    <a:pos x="0" y="174"/>
                  </a:cxn>
                  <a:cxn ang="0">
                    <a:pos x="47" y="149"/>
                  </a:cxn>
                  <a:cxn ang="0">
                    <a:pos x="133" y="93"/>
                  </a:cxn>
                  <a:cxn ang="0">
                    <a:pos x="224" y="0"/>
                  </a:cxn>
                </a:cxnLst>
                <a:rect l="0" t="0" r="r" b="b"/>
                <a:pathLst>
                  <a:path w="224" h="174">
                    <a:moveTo>
                      <a:pt x="0" y="174"/>
                    </a:moveTo>
                    <a:lnTo>
                      <a:pt x="47" y="149"/>
                    </a:lnTo>
                    <a:lnTo>
                      <a:pt x="133" y="93"/>
                    </a:lnTo>
                    <a:lnTo>
                      <a:pt x="224" y="0"/>
                    </a:lnTo>
                  </a:path>
                </a:pathLst>
              </a:cu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52" name="Freeform 228"/>
              <p:cNvSpPr>
                <a:spLocks/>
              </p:cNvSpPr>
              <p:nvPr/>
            </p:nvSpPr>
            <p:spPr bwMode="auto">
              <a:xfrm>
                <a:off x="1314" y="2084"/>
                <a:ext cx="951" cy="653"/>
              </a:xfrm>
              <a:custGeom>
                <a:avLst/>
                <a:gdLst/>
                <a:ahLst/>
                <a:cxnLst>
                  <a:cxn ang="0">
                    <a:pos x="0" y="161"/>
                  </a:cxn>
                  <a:cxn ang="0">
                    <a:pos x="46" y="148"/>
                  </a:cxn>
                  <a:cxn ang="0">
                    <a:pos x="142" y="80"/>
                  </a:cxn>
                  <a:cxn ang="0">
                    <a:pos x="236" y="0"/>
                  </a:cxn>
                </a:cxnLst>
                <a:rect l="0" t="0" r="r" b="b"/>
                <a:pathLst>
                  <a:path w="236" h="161">
                    <a:moveTo>
                      <a:pt x="0" y="161"/>
                    </a:moveTo>
                    <a:lnTo>
                      <a:pt x="46" y="148"/>
                    </a:lnTo>
                    <a:lnTo>
                      <a:pt x="142" y="80"/>
                    </a:lnTo>
                    <a:lnTo>
                      <a:pt x="236" y="0"/>
                    </a:lnTo>
                  </a:path>
                </a:pathLst>
              </a:custGeom>
              <a:noFill/>
              <a:ln w="254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51" name="Freeform 227"/>
              <p:cNvSpPr>
                <a:spLocks/>
              </p:cNvSpPr>
              <p:nvPr/>
            </p:nvSpPr>
            <p:spPr bwMode="auto">
              <a:xfrm>
                <a:off x="1338" y="1354"/>
                <a:ext cx="1326" cy="1156"/>
              </a:xfrm>
              <a:custGeom>
                <a:avLst/>
                <a:gdLst/>
                <a:ahLst/>
                <a:cxnLst>
                  <a:cxn ang="0">
                    <a:pos x="0" y="285"/>
                  </a:cxn>
                  <a:cxn ang="0">
                    <a:pos x="48" y="242"/>
                  </a:cxn>
                  <a:cxn ang="0">
                    <a:pos x="141" y="124"/>
                  </a:cxn>
                  <a:cxn ang="0">
                    <a:pos x="236" y="62"/>
                  </a:cxn>
                  <a:cxn ang="0">
                    <a:pos x="329" y="0"/>
                  </a:cxn>
                </a:cxnLst>
                <a:rect l="0" t="0" r="r" b="b"/>
                <a:pathLst>
                  <a:path w="329" h="285">
                    <a:moveTo>
                      <a:pt x="0" y="285"/>
                    </a:moveTo>
                    <a:lnTo>
                      <a:pt x="48" y="242"/>
                    </a:lnTo>
                    <a:lnTo>
                      <a:pt x="141" y="124"/>
                    </a:lnTo>
                    <a:lnTo>
                      <a:pt x="236" y="62"/>
                    </a:lnTo>
                    <a:lnTo>
                      <a:pt x="329" y="0"/>
                    </a:lnTo>
                  </a:path>
                </a:pathLst>
              </a:cu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50" name="Freeform 226"/>
              <p:cNvSpPr>
                <a:spLocks/>
              </p:cNvSpPr>
              <p:nvPr/>
            </p:nvSpPr>
            <p:spPr bwMode="auto">
              <a:xfrm>
                <a:off x="1354" y="1780"/>
                <a:ext cx="1318" cy="856"/>
              </a:xfrm>
              <a:custGeom>
                <a:avLst/>
                <a:gdLst/>
                <a:ahLst/>
                <a:cxnLst>
                  <a:cxn ang="0">
                    <a:pos x="0" y="211"/>
                  </a:cxn>
                  <a:cxn ang="0">
                    <a:pos x="45" y="174"/>
                  </a:cxn>
                  <a:cxn ang="0">
                    <a:pos x="140" y="81"/>
                  </a:cxn>
                  <a:cxn ang="0">
                    <a:pos x="234" y="62"/>
                  </a:cxn>
                  <a:cxn ang="0">
                    <a:pos x="327" y="0"/>
                  </a:cxn>
                </a:cxnLst>
                <a:rect l="0" t="0" r="r" b="b"/>
                <a:pathLst>
                  <a:path w="327" h="211">
                    <a:moveTo>
                      <a:pt x="0" y="211"/>
                    </a:moveTo>
                    <a:lnTo>
                      <a:pt x="45" y="174"/>
                    </a:lnTo>
                    <a:lnTo>
                      <a:pt x="140" y="81"/>
                    </a:lnTo>
                    <a:lnTo>
                      <a:pt x="234" y="62"/>
                    </a:lnTo>
                    <a:lnTo>
                      <a:pt x="327" y="0"/>
                    </a:lnTo>
                  </a:path>
                </a:pathLst>
              </a:custGeom>
              <a:noFill/>
              <a:ln w="254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49" name="Freeform 225"/>
              <p:cNvSpPr>
                <a:spLocks/>
              </p:cNvSpPr>
              <p:nvPr/>
            </p:nvSpPr>
            <p:spPr bwMode="auto">
              <a:xfrm>
                <a:off x="1383" y="1707"/>
                <a:ext cx="1273" cy="1030"/>
              </a:xfrm>
              <a:custGeom>
                <a:avLst/>
                <a:gdLst/>
                <a:ahLst/>
                <a:cxnLst>
                  <a:cxn ang="0">
                    <a:pos x="0" y="254"/>
                  </a:cxn>
                  <a:cxn ang="0">
                    <a:pos x="34" y="173"/>
                  </a:cxn>
                  <a:cxn ang="0">
                    <a:pos x="135" y="105"/>
                  </a:cxn>
                  <a:cxn ang="0">
                    <a:pos x="228" y="31"/>
                  </a:cxn>
                  <a:cxn ang="0">
                    <a:pos x="316" y="0"/>
                  </a:cxn>
                </a:cxnLst>
                <a:rect l="0" t="0" r="r" b="b"/>
                <a:pathLst>
                  <a:path w="316" h="254">
                    <a:moveTo>
                      <a:pt x="0" y="254"/>
                    </a:moveTo>
                    <a:lnTo>
                      <a:pt x="34" y="173"/>
                    </a:lnTo>
                    <a:lnTo>
                      <a:pt x="135" y="105"/>
                    </a:lnTo>
                    <a:lnTo>
                      <a:pt x="228" y="31"/>
                    </a:lnTo>
                    <a:lnTo>
                      <a:pt x="316" y="0"/>
                    </a:lnTo>
                  </a:path>
                </a:pathLst>
              </a:custGeom>
              <a:noFill/>
              <a:ln w="254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48" name="Freeform 224"/>
              <p:cNvSpPr>
                <a:spLocks/>
              </p:cNvSpPr>
              <p:nvPr/>
            </p:nvSpPr>
            <p:spPr bwMode="auto">
              <a:xfrm>
                <a:off x="1358" y="1557"/>
                <a:ext cx="1399" cy="1127"/>
              </a:xfrm>
              <a:custGeom>
                <a:avLst/>
                <a:gdLst/>
                <a:ahLst/>
                <a:cxnLst>
                  <a:cxn ang="0">
                    <a:pos x="0" y="278"/>
                  </a:cxn>
                  <a:cxn ang="0">
                    <a:pos x="50" y="223"/>
                  </a:cxn>
                  <a:cxn ang="0">
                    <a:pos x="138" y="198"/>
                  </a:cxn>
                  <a:cxn ang="0">
                    <a:pos x="231" y="24"/>
                  </a:cxn>
                  <a:cxn ang="0">
                    <a:pos x="347" y="0"/>
                  </a:cxn>
                </a:cxnLst>
                <a:rect l="0" t="0" r="r" b="b"/>
                <a:pathLst>
                  <a:path w="347" h="278">
                    <a:moveTo>
                      <a:pt x="0" y="278"/>
                    </a:moveTo>
                    <a:lnTo>
                      <a:pt x="50" y="223"/>
                    </a:lnTo>
                    <a:lnTo>
                      <a:pt x="138" y="198"/>
                    </a:lnTo>
                    <a:lnTo>
                      <a:pt x="231" y="24"/>
                    </a:lnTo>
                    <a:lnTo>
                      <a:pt x="347" y="0"/>
                    </a:lnTo>
                  </a:path>
                </a:pathLst>
              </a:custGeom>
              <a:noFill/>
              <a:ln w="2540">
                <a:solidFill>
                  <a:srgbClr val="CC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47" name="Freeform 223"/>
              <p:cNvSpPr>
                <a:spLocks/>
              </p:cNvSpPr>
              <p:nvPr/>
            </p:nvSpPr>
            <p:spPr bwMode="auto">
              <a:xfrm>
                <a:off x="1383" y="1833"/>
                <a:ext cx="931" cy="551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49" y="86"/>
                  </a:cxn>
                  <a:cxn ang="0">
                    <a:pos x="139" y="55"/>
                  </a:cxn>
                  <a:cxn ang="0">
                    <a:pos x="231" y="0"/>
                  </a:cxn>
                </a:cxnLst>
                <a:rect l="0" t="0" r="r" b="b"/>
                <a:pathLst>
                  <a:path w="231" h="136">
                    <a:moveTo>
                      <a:pt x="0" y="136"/>
                    </a:moveTo>
                    <a:lnTo>
                      <a:pt x="49" y="86"/>
                    </a:lnTo>
                    <a:lnTo>
                      <a:pt x="139" y="55"/>
                    </a:lnTo>
                    <a:lnTo>
                      <a:pt x="231" y="0"/>
                    </a:lnTo>
                  </a:path>
                </a:pathLst>
              </a:custGeom>
              <a:noFill/>
              <a:ln w="2540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46" name="Freeform 222"/>
              <p:cNvSpPr>
                <a:spLocks/>
              </p:cNvSpPr>
              <p:nvPr/>
            </p:nvSpPr>
            <p:spPr bwMode="auto">
              <a:xfrm>
                <a:off x="1374" y="1731"/>
                <a:ext cx="1415" cy="982"/>
              </a:xfrm>
              <a:custGeom>
                <a:avLst/>
                <a:gdLst/>
                <a:ahLst/>
                <a:cxnLst>
                  <a:cxn ang="0">
                    <a:pos x="0" y="242"/>
                  </a:cxn>
                  <a:cxn ang="0">
                    <a:pos x="45" y="180"/>
                  </a:cxn>
                  <a:cxn ang="0">
                    <a:pos x="150" y="142"/>
                  </a:cxn>
                  <a:cxn ang="0">
                    <a:pos x="245" y="37"/>
                  </a:cxn>
                  <a:cxn ang="0">
                    <a:pos x="351" y="0"/>
                  </a:cxn>
                </a:cxnLst>
                <a:rect l="0" t="0" r="r" b="b"/>
                <a:pathLst>
                  <a:path w="351" h="242">
                    <a:moveTo>
                      <a:pt x="0" y="242"/>
                    </a:moveTo>
                    <a:lnTo>
                      <a:pt x="45" y="180"/>
                    </a:lnTo>
                    <a:lnTo>
                      <a:pt x="150" y="142"/>
                    </a:lnTo>
                    <a:lnTo>
                      <a:pt x="245" y="37"/>
                    </a:lnTo>
                    <a:lnTo>
                      <a:pt x="351" y="0"/>
                    </a:lnTo>
                  </a:path>
                </a:pathLst>
              </a:custGeom>
              <a:noFill/>
              <a:ln w="2540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45" name="Freeform 221"/>
              <p:cNvSpPr>
                <a:spLocks/>
              </p:cNvSpPr>
              <p:nvPr/>
            </p:nvSpPr>
            <p:spPr bwMode="auto">
              <a:xfrm>
                <a:off x="1395" y="1557"/>
                <a:ext cx="1306" cy="1030"/>
              </a:xfrm>
              <a:custGeom>
                <a:avLst/>
                <a:gdLst/>
                <a:ahLst/>
                <a:cxnLst>
                  <a:cxn ang="0">
                    <a:pos x="0" y="254"/>
                  </a:cxn>
                  <a:cxn ang="0">
                    <a:pos x="45" y="210"/>
                  </a:cxn>
                  <a:cxn ang="0">
                    <a:pos x="149" y="148"/>
                  </a:cxn>
                  <a:cxn ang="0">
                    <a:pos x="233" y="43"/>
                  </a:cxn>
                  <a:cxn ang="0">
                    <a:pos x="324" y="0"/>
                  </a:cxn>
                </a:cxnLst>
                <a:rect l="0" t="0" r="r" b="b"/>
                <a:pathLst>
                  <a:path w="324" h="254">
                    <a:moveTo>
                      <a:pt x="0" y="254"/>
                    </a:moveTo>
                    <a:lnTo>
                      <a:pt x="45" y="210"/>
                    </a:lnTo>
                    <a:lnTo>
                      <a:pt x="149" y="148"/>
                    </a:lnTo>
                    <a:lnTo>
                      <a:pt x="233" y="43"/>
                    </a:lnTo>
                    <a:lnTo>
                      <a:pt x="324" y="0"/>
                    </a:lnTo>
                  </a:path>
                </a:pathLst>
              </a:cu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44" name="Freeform 220"/>
              <p:cNvSpPr>
                <a:spLocks/>
              </p:cNvSpPr>
              <p:nvPr/>
            </p:nvSpPr>
            <p:spPr bwMode="auto">
              <a:xfrm>
                <a:off x="1391" y="1557"/>
                <a:ext cx="967" cy="803"/>
              </a:xfrm>
              <a:custGeom>
                <a:avLst/>
                <a:gdLst/>
                <a:ahLst/>
                <a:cxnLst>
                  <a:cxn ang="0">
                    <a:pos x="0" y="198"/>
                  </a:cxn>
                  <a:cxn ang="0">
                    <a:pos x="50" y="154"/>
                  </a:cxn>
                  <a:cxn ang="0">
                    <a:pos x="144" y="80"/>
                  </a:cxn>
                  <a:cxn ang="0">
                    <a:pos x="240" y="0"/>
                  </a:cxn>
                </a:cxnLst>
                <a:rect l="0" t="0" r="r" b="b"/>
                <a:pathLst>
                  <a:path w="240" h="198">
                    <a:moveTo>
                      <a:pt x="0" y="198"/>
                    </a:moveTo>
                    <a:lnTo>
                      <a:pt x="50" y="154"/>
                    </a:lnTo>
                    <a:lnTo>
                      <a:pt x="144" y="80"/>
                    </a:lnTo>
                    <a:lnTo>
                      <a:pt x="240" y="0"/>
                    </a:lnTo>
                  </a:path>
                </a:pathLst>
              </a:custGeom>
              <a:noFill/>
              <a:ln w="2540">
                <a:solidFill>
                  <a:srgbClr val="CC99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43" name="Freeform 219"/>
              <p:cNvSpPr>
                <a:spLocks/>
              </p:cNvSpPr>
              <p:nvPr/>
            </p:nvSpPr>
            <p:spPr bwMode="auto">
              <a:xfrm>
                <a:off x="1439" y="2133"/>
                <a:ext cx="1290" cy="604"/>
              </a:xfrm>
              <a:custGeom>
                <a:avLst/>
                <a:gdLst/>
                <a:ahLst/>
                <a:cxnLst>
                  <a:cxn ang="0">
                    <a:pos x="0" y="149"/>
                  </a:cxn>
                  <a:cxn ang="0">
                    <a:pos x="39" y="149"/>
                  </a:cxn>
                  <a:cxn ang="0">
                    <a:pos x="135" y="87"/>
                  </a:cxn>
                  <a:cxn ang="0">
                    <a:pos x="227" y="87"/>
                  </a:cxn>
                  <a:cxn ang="0">
                    <a:pos x="320" y="0"/>
                  </a:cxn>
                </a:cxnLst>
                <a:rect l="0" t="0" r="r" b="b"/>
                <a:pathLst>
                  <a:path w="320" h="149">
                    <a:moveTo>
                      <a:pt x="0" y="149"/>
                    </a:moveTo>
                    <a:lnTo>
                      <a:pt x="39" y="149"/>
                    </a:lnTo>
                    <a:lnTo>
                      <a:pt x="135" y="87"/>
                    </a:lnTo>
                    <a:lnTo>
                      <a:pt x="227" y="87"/>
                    </a:lnTo>
                    <a:lnTo>
                      <a:pt x="320" y="0"/>
                    </a:lnTo>
                  </a:path>
                </a:pathLst>
              </a:custGeom>
              <a:noFill/>
              <a:ln w="2540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42" name="Freeform 218"/>
              <p:cNvSpPr>
                <a:spLocks/>
              </p:cNvSpPr>
              <p:nvPr/>
            </p:nvSpPr>
            <p:spPr bwMode="auto">
              <a:xfrm>
                <a:off x="1431" y="1606"/>
                <a:ext cx="923" cy="827"/>
              </a:xfrm>
              <a:custGeom>
                <a:avLst/>
                <a:gdLst/>
                <a:ahLst/>
                <a:cxnLst>
                  <a:cxn ang="0">
                    <a:pos x="0" y="204"/>
                  </a:cxn>
                  <a:cxn ang="0">
                    <a:pos x="45" y="167"/>
                  </a:cxn>
                  <a:cxn ang="0">
                    <a:pos x="141" y="12"/>
                  </a:cxn>
                  <a:cxn ang="0">
                    <a:pos x="229" y="0"/>
                  </a:cxn>
                </a:cxnLst>
                <a:rect l="0" t="0" r="r" b="b"/>
                <a:pathLst>
                  <a:path w="229" h="204">
                    <a:moveTo>
                      <a:pt x="0" y="204"/>
                    </a:moveTo>
                    <a:lnTo>
                      <a:pt x="45" y="167"/>
                    </a:lnTo>
                    <a:lnTo>
                      <a:pt x="141" y="12"/>
                    </a:lnTo>
                    <a:lnTo>
                      <a:pt x="229" y="0"/>
                    </a:lnTo>
                  </a:path>
                </a:pathLst>
              </a:custGeom>
              <a:noFill/>
              <a:ln w="254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41" name="Freeform 217"/>
              <p:cNvSpPr>
                <a:spLocks/>
              </p:cNvSpPr>
              <p:nvPr/>
            </p:nvSpPr>
            <p:spPr bwMode="auto">
              <a:xfrm>
                <a:off x="1455" y="1780"/>
                <a:ext cx="1391" cy="933"/>
              </a:xfrm>
              <a:custGeom>
                <a:avLst/>
                <a:gdLst/>
                <a:ahLst/>
                <a:cxnLst>
                  <a:cxn ang="0">
                    <a:pos x="0" y="230"/>
                  </a:cxn>
                  <a:cxn ang="0">
                    <a:pos x="55" y="155"/>
                  </a:cxn>
                  <a:cxn ang="0">
                    <a:pos x="144" y="62"/>
                  </a:cxn>
                  <a:cxn ang="0">
                    <a:pos x="246" y="0"/>
                  </a:cxn>
                  <a:cxn ang="0">
                    <a:pos x="345" y="13"/>
                  </a:cxn>
                </a:cxnLst>
                <a:rect l="0" t="0" r="r" b="b"/>
                <a:pathLst>
                  <a:path w="345" h="230">
                    <a:moveTo>
                      <a:pt x="0" y="230"/>
                    </a:moveTo>
                    <a:lnTo>
                      <a:pt x="55" y="155"/>
                    </a:lnTo>
                    <a:lnTo>
                      <a:pt x="144" y="62"/>
                    </a:lnTo>
                    <a:lnTo>
                      <a:pt x="246" y="0"/>
                    </a:lnTo>
                    <a:lnTo>
                      <a:pt x="345" y="13"/>
                    </a:lnTo>
                  </a:path>
                </a:pathLst>
              </a:custGeom>
              <a:noFill/>
              <a:ln w="254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40" name="Freeform 216"/>
              <p:cNvSpPr>
                <a:spLocks/>
              </p:cNvSpPr>
              <p:nvPr/>
            </p:nvSpPr>
            <p:spPr bwMode="auto">
              <a:xfrm>
                <a:off x="1471" y="1354"/>
                <a:ext cx="959" cy="1006"/>
              </a:xfrm>
              <a:custGeom>
                <a:avLst/>
                <a:gdLst/>
                <a:ahLst/>
                <a:cxnLst>
                  <a:cxn ang="0">
                    <a:pos x="0" y="248"/>
                  </a:cxn>
                  <a:cxn ang="0">
                    <a:pos x="43" y="204"/>
                  </a:cxn>
                  <a:cxn ang="0">
                    <a:pos x="138" y="87"/>
                  </a:cxn>
                  <a:cxn ang="0">
                    <a:pos x="238" y="0"/>
                  </a:cxn>
                </a:cxnLst>
                <a:rect l="0" t="0" r="r" b="b"/>
                <a:pathLst>
                  <a:path w="238" h="248">
                    <a:moveTo>
                      <a:pt x="0" y="248"/>
                    </a:moveTo>
                    <a:lnTo>
                      <a:pt x="43" y="204"/>
                    </a:lnTo>
                    <a:lnTo>
                      <a:pt x="138" y="87"/>
                    </a:lnTo>
                    <a:lnTo>
                      <a:pt x="238" y="0"/>
                    </a:lnTo>
                  </a:path>
                </a:pathLst>
              </a:custGeom>
              <a:noFill/>
              <a:ln w="2540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39" name="Freeform 215"/>
              <p:cNvSpPr>
                <a:spLocks/>
              </p:cNvSpPr>
              <p:nvPr/>
            </p:nvSpPr>
            <p:spPr bwMode="auto">
              <a:xfrm>
                <a:off x="1282" y="2700"/>
                <a:ext cx="2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13"/>
                  </a:cxn>
                  <a:cxn ang="0">
                    <a:pos x="12" y="25"/>
                  </a:cxn>
                  <a:cxn ang="0">
                    <a:pos x="0" y="13"/>
                  </a:cxn>
                  <a:cxn ang="0">
                    <a:pos x="12" y="0"/>
                  </a:cxn>
                </a:cxnLst>
                <a:rect l="0" t="0" r="r" b="b"/>
                <a:pathLst>
                  <a:path w="24" h="25">
                    <a:moveTo>
                      <a:pt x="12" y="0"/>
                    </a:moveTo>
                    <a:lnTo>
                      <a:pt x="24" y="13"/>
                    </a:lnTo>
                    <a:lnTo>
                      <a:pt x="12" y="25"/>
                    </a:lnTo>
                    <a:lnTo>
                      <a:pt x="0" y="1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254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38" name="Freeform 214"/>
              <p:cNvSpPr>
                <a:spLocks/>
              </p:cNvSpPr>
              <p:nvPr/>
            </p:nvSpPr>
            <p:spPr bwMode="auto">
              <a:xfrm>
                <a:off x="1467" y="2348"/>
                <a:ext cx="24" cy="2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12"/>
                  </a:cxn>
                  <a:cxn ang="0">
                    <a:pos x="12" y="24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254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37" name="Rectangle 213"/>
              <p:cNvSpPr>
                <a:spLocks noChangeArrowheads="1"/>
              </p:cNvSpPr>
              <p:nvPr/>
            </p:nvSpPr>
            <p:spPr bwMode="auto">
              <a:xfrm>
                <a:off x="1286" y="2449"/>
                <a:ext cx="24" cy="24"/>
              </a:xfrm>
              <a:prstGeom prst="rect">
                <a:avLst/>
              </a:prstGeom>
              <a:solidFill>
                <a:srgbClr val="FF00FF"/>
              </a:solidFill>
              <a:ln w="254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36" name="Rectangle 212"/>
              <p:cNvSpPr>
                <a:spLocks noChangeArrowheads="1"/>
              </p:cNvSpPr>
              <p:nvPr/>
            </p:nvSpPr>
            <p:spPr bwMode="auto">
              <a:xfrm>
                <a:off x="1459" y="2295"/>
                <a:ext cx="24" cy="24"/>
              </a:xfrm>
              <a:prstGeom prst="rect">
                <a:avLst/>
              </a:prstGeom>
              <a:solidFill>
                <a:srgbClr val="FF00FF"/>
              </a:solidFill>
              <a:ln w="254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35" name="Rectangle 211"/>
              <p:cNvSpPr>
                <a:spLocks noChangeArrowheads="1"/>
              </p:cNvSpPr>
              <p:nvPr/>
            </p:nvSpPr>
            <p:spPr bwMode="auto">
              <a:xfrm>
                <a:off x="1850" y="1719"/>
                <a:ext cx="24" cy="25"/>
              </a:xfrm>
              <a:prstGeom prst="rect">
                <a:avLst/>
              </a:prstGeom>
              <a:solidFill>
                <a:srgbClr val="FF00FF"/>
              </a:solidFill>
              <a:ln w="254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34" name="Rectangle 210"/>
              <p:cNvSpPr>
                <a:spLocks noChangeArrowheads="1"/>
              </p:cNvSpPr>
              <p:nvPr/>
            </p:nvSpPr>
            <p:spPr bwMode="auto">
              <a:xfrm>
                <a:off x="2221" y="1593"/>
                <a:ext cx="24" cy="25"/>
              </a:xfrm>
              <a:prstGeom prst="rect">
                <a:avLst/>
              </a:prstGeom>
              <a:solidFill>
                <a:srgbClr val="FF00FF"/>
              </a:solidFill>
              <a:ln w="254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33" name="Freeform 209"/>
              <p:cNvSpPr>
                <a:spLocks/>
              </p:cNvSpPr>
              <p:nvPr/>
            </p:nvSpPr>
            <p:spPr bwMode="auto">
              <a:xfrm>
                <a:off x="1294" y="2599"/>
                <a:ext cx="24" cy="2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24"/>
                  </a:cxn>
                  <a:cxn ang="0">
                    <a:pos x="0" y="24"/>
                  </a:cxn>
                  <a:cxn ang="0">
                    <a:pos x="12" y="0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254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32" name="Freeform 208"/>
              <p:cNvSpPr>
                <a:spLocks/>
              </p:cNvSpPr>
              <p:nvPr/>
            </p:nvSpPr>
            <p:spPr bwMode="auto">
              <a:xfrm>
                <a:off x="1467" y="2323"/>
                <a:ext cx="2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25"/>
                  </a:cxn>
                  <a:cxn ang="0">
                    <a:pos x="0" y="25"/>
                  </a:cxn>
                  <a:cxn ang="0">
                    <a:pos x="12" y="0"/>
                  </a:cxn>
                </a:cxnLst>
                <a:rect l="0" t="0" r="r" b="b"/>
                <a:pathLst>
                  <a:path w="24" h="25">
                    <a:moveTo>
                      <a:pt x="12" y="0"/>
                    </a:moveTo>
                    <a:lnTo>
                      <a:pt x="24" y="25"/>
                    </a:lnTo>
                    <a:lnTo>
                      <a:pt x="0" y="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254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31" name="Freeform 207"/>
              <p:cNvSpPr>
                <a:spLocks/>
              </p:cNvSpPr>
              <p:nvPr/>
            </p:nvSpPr>
            <p:spPr bwMode="auto">
              <a:xfrm>
                <a:off x="1850" y="1918"/>
                <a:ext cx="24" cy="2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24"/>
                  </a:cxn>
                  <a:cxn ang="0">
                    <a:pos x="0" y="24"/>
                  </a:cxn>
                  <a:cxn ang="0">
                    <a:pos x="12" y="0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254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30" name="Freeform 206"/>
              <p:cNvSpPr>
                <a:spLocks/>
              </p:cNvSpPr>
              <p:nvPr/>
            </p:nvSpPr>
            <p:spPr bwMode="auto">
              <a:xfrm>
                <a:off x="2253" y="1642"/>
                <a:ext cx="24" cy="2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24"/>
                  </a:cxn>
                  <a:cxn ang="0">
                    <a:pos x="0" y="24"/>
                  </a:cxn>
                  <a:cxn ang="0">
                    <a:pos x="12" y="0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254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29" name="Freeform 205"/>
              <p:cNvSpPr>
                <a:spLocks/>
              </p:cNvSpPr>
              <p:nvPr/>
            </p:nvSpPr>
            <p:spPr bwMode="auto">
              <a:xfrm>
                <a:off x="2620" y="1545"/>
                <a:ext cx="24" cy="2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24"/>
                  </a:cxn>
                  <a:cxn ang="0">
                    <a:pos x="0" y="24"/>
                  </a:cxn>
                  <a:cxn ang="0">
                    <a:pos x="12" y="0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254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28" name="Rectangle 204"/>
              <p:cNvSpPr>
                <a:spLocks noChangeArrowheads="1"/>
              </p:cNvSpPr>
              <p:nvPr/>
            </p:nvSpPr>
            <p:spPr bwMode="auto">
              <a:xfrm>
                <a:off x="1354" y="2623"/>
                <a:ext cx="33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27" name="Line 203"/>
              <p:cNvSpPr>
                <a:spLocks noChangeShapeType="1"/>
              </p:cNvSpPr>
              <p:nvPr/>
            </p:nvSpPr>
            <p:spPr bwMode="auto">
              <a:xfrm flipH="1" flipV="1">
                <a:off x="1354" y="2623"/>
                <a:ext cx="12" cy="13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26" name="Line 202"/>
              <p:cNvSpPr>
                <a:spLocks noChangeShapeType="1"/>
              </p:cNvSpPr>
              <p:nvPr/>
            </p:nvSpPr>
            <p:spPr bwMode="auto">
              <a:xfrm>
                <a:off x="1366" y="2636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25" name="Line 201"/>
              <p:cNvSpPr>
                <a:spLocks noChangeShapeType="1"/>
              </p:cNvSpPr>
              <p:nvPr/>
            </p:nvSpPr>
            <p:spPr bwMode="auto">
              <a:xfrm flipH="1">
                <a:off x="1354" y="2636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24" name="Line 200"/>
              <p:cNvSpPr>
                <a:spLocks noChangeShapeType="1"/>
              </p:cNvSpPr>
              <p:nvPr/>
            </p:nvSpPr>
            <p:spPr bwMode="auto">
              <a:xfrm flipV="1">
                <a:off x="1366" y="2623"/>
                <a:ext cx="12" cy="13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23" name="Rectangle 199"/>
              <p:cNvSpPr>
                <a:spLocks noChangeArrowheads="1"/>
              </p:cNvSpPr>
              <p:nvPr/>
            </p:nvSpPr>
            <p:spPr bwMode="auto">
              <a:xfrm>
                <a:off x="1524" y="2473"/>
                <a:ext cx="32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22" name="Line 198"/>
              <p:cNvSpPr>
                <a:spLocks noChangeShapeType="1"/>
              </p:cNvSpPr>
              <p:nvPr/>
            </p:nvSpPr>
            <p:spPr bwMode="auto">
              <a:xfrm flipH="1" flipV="1">
                <a:off x="1524" y="2473"/>
                <a:ext cx="12" cy="13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21" name="Line 197"/>
              <p:cNvSpPr>
                <a:spLocks noChangeShapeType="1"/>
              </p:cNvSpPr>
              <p:nvPr/>
            </p:nvSpPr>
            <p:spPr bwMode="auto">
              <a:xfrm>
                <a:off x="1536" y="2486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20" name="Line 196"/>
              <p:cNvSpPr>
                <a:spLocks noChangeShapeType="1"/>
              </p:cNvSpPr>
              <p:nvPr/>
            </p:nvSpPr>
            <p:spPr bwMode="auto">
              <a:xfrm flipH="1">
                <a:off x="1524" y="2486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19" name="Line 195"/>
              <p:cNvSpPr>
                <a:spLocks noChangeShapeType="1"/>
              </p:cNvSpPr>
              <p:nvPr/>
            </p:nvSpPr>
            <p:spPr bwMode="auto">
              <a:xfrm flipV="1">
                <a:off x="1536" y="2473"/>
                <a:ext cx="12" cy="13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18" name="Rectangle 194"/>
              <p:cNvSpPr>
                <a:spLocks noChangeArrowheads="1"/>
              </p:cNvSpPr>
              <p:nvPr/>
            </p:nvSpPr>
            <p:spPr bwMode="auto">
              <a:xfrm>
                <a:off x="1902" y="2323"/>
                <a:ext cx="33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17" name="Line 193"/>
              <p:cNvSpPr>
                <a:spLocks noChangeShapeType="1"/>
              </p:cNvSpPr>
              <p:nvPr/>
            </p:nvSpPr>
            <p:spPr bwMode="auto">
              <a:xfrm flipH="1" flipV="1">
                <a:off x="1902" y="2323"/>
                <a:ext cx="13" cy="13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16" name="Line 192"/>
              <p:cNvSpPr>
                <a:spLocks noChangeShapeType="1"/>
              </p:cNvSpPr>
              <p:nvPr/>
            </p:nvSpPr>
            <p:spPr bwMode="auto">
              <a:xfrm>
                <a:off x="1915" y="2336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15" name="Line 191"/>
              <p:cNvSpPr>
                <a:spLocks noChangeShapeType="1"/>
              </p:cNvSpPr>
              <p:nvPr/>
            </p:nvSpPr>
            <p:spPr bwMode="auto">
              <a:xfrm flipH="1">
                <a:off x="1902" y="2336"/>
                <a:ext cx="13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14" name="Line 190"/>
              <p:cNvSpPr>
                <a:spLocks noChangeShapeType="1"/>
              </p:cNvSpPr>
              <p:nvPr/>
            </p:nvSpPr>
            <p:spPr bwMode="auto">
              <a:xfrm flipV="1">
                <a:off x="1915" y="2323"/>
                <a:ext cx="12" cy="13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13" name="Rectangle 189"/>
              <p:cNvSpPr>
                <a:spLocks noChangeArrowheads="1"/>
              </p:cNvSpPr>
              <p:nvPr/>
            </p:nvSpPr>
            <p:spPr bwMode="auto">
              <a:xfrm>
                <a:off x="2310" y="2072"/>
                <a:ext cx="32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12" name="Line 188"/>
              <p:cNvSpPr>
                <a:spLocks noChangeShapeType="1"/>
              </p:cNvSpPr>
              <p:nvPr/>
            </p:nvSpPr>
            <p:spPr bwMode="auto">
              <a:xfrm flipH="1" flipV="1">
                <a:off x="2310" y="2072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11" name="Line 187"/>
              <p:cNvSpPr>
                <a:spLocks noChangeShapeType="1"/>
              </p:cNvSpPr>
              <p:nvPr/>
            </p:nvSpPr>
            <p:spPr bwMode="auto">
              <a:xfrm>
                <a:off x="2322" y="2084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10" name="Line 186"/>
              <p:cNvSpPr>
                <a:spLocks noChangeShapeType="1"/>
              </p:cNvSpPr>
              <p:nvPr/>
            </p:nvSpPr>
            <p:spPr bwMode="auto">
              <a:xfrm flipH="1">
                <a:off x="2310" y="2084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09" name="Line 185"/>
              <p:cNvSpPr>
                <a:spLocks noChangeShapeType="1"/>
              </p:cNvSpPr>
              <p:nvPr/>
            </p:nvSpPr>
            <p:spPr bwMode="auto">
              <a:xfrm flipV="1">
                <a:off x="2322" y="2072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08" name="Rectangle 184"/>
              <p:cNvSpPr>
                <a:spLocks noChangeArrowheads="1"/>
              </p:cNvSpPr>
              <p:nvPr/>
            </p:nvSpPr>
            <p:spPr bwMode="auto">
              <a:xfrm>
                <a:off x="2717" y="1593"/>
                <a:ext cx="32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07" name="Line 183"/>
              <p:cNvSpPr>
                <a:spLocks noChangeShapeType="1"/>
              </p:cNvSpPr>
              <p:nvPr/>
            </p:nvSpPr>
            <p:spPr bwMode="auto">
              <a:xfrm flipH="1" flipV="1">
                <a:off x="2717" y="1593"/>
                <a:ext cx="12" cy="13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06" name="Line 182"/>
              <p:cNvSpPr>
                <a:spLocks noChangeShapeType="1"/>
              </p:cNvSpPr>
              <p:nvPr/>
            </p:nvSpPr>
            <p:spPr bwMode="auto">
              <a:xfrm>
                <a:off x="2729" y="1606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05" name="Line 181"/>
              <p:cNvSpPr>
                <a:spLocks noChangeShapeType="1"/>
              </p:cNvSpPr>
              <p:nvPr/>
            </p:nvSpPr>
            <p:spPr bwMode="auto">
              <a:xfrm flipH="1">
                <a:off x="2717" y="1606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04" name="Line 180"/>
              <p:cNvSpPr>
                <a:spLocks noChangeShapeType="1"/>
              </p:cNvSpPr>
              <p:nvPr/>
            </p:nvSpPr>
            <p:spPr bwMode="auto">
              <a:xfrm flipV="1">
                <a:off x="2729" y="1593"/>
                <a:ext cx="12" cy="13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03" name="Rectangle 179"/>
              <p:cNvSpPr>
                <a:spLocks noChangeArrowheads="1"/>
              </p:cNvSpPr>
              <p:nvPr/>
            </p:nvSpPr>
            <p:spPr bwMode="auto">
              <a:xfrm>
                <a:off x="1294" y="2473"/>
                <a:ext cx="32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02" name="Line 178"/>
              <p:cNvSpPr>
                <a:spLocks noChangeShapeType="1"/>
              </p:cNvSpPr>
              <p:nvPr/>
            </p:nvSpPr>
            <p:spPr bwMode="auto">
              <a:xfrm flipH="1" flipV="1">
                <a:off x="1294" y="2473"/>
                <a:ext cx="12" cy="13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01" name="Line 177"/>
              <p:cNvSpPr>
                <a:spLocks noChangeShapeType="1"/>
              </p:cNvSpPr>
              <p:nvPr/>
            </p:nvSpPr>
            <p:spPr bwMode="auto">
              <a:xfrm>
                <a:off x="1306" y="2486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00" name="Line 176"/>
              <p:cNvSpPr>
                <a:spLocks noChangeShapeType="1"/>
              </p:cNvSpPr>
              <p:nvPr/>
            </p:nvSpPr>
            <p:spPr bwMode="auto">
              <a:xfrm flipH="1">
                <a:off x="1294" y="2486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99" name="Line 175"/>
              <p:cNvSpPr>
                <a:spLocks noChangeShapeType="1"/>
              </p:cNvSpPr>
              <p:nvPr/>
            </p:nvSpPr>
            <p:spPr bwMode="auto">
              <a:xfrm flipV="1">
                <a:off x="1306" y="2473"/>
                <a:ext cx="12" cy="13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98" name="Line 174"/>
              <p:cNvSpPr>
                <a:spLocks noChangeShapeType="1"/>
              </p:cNvSpPr>
              <p:nvPr/>
            </p:nvSpPr>
            <p:spPr bwMode="auto">
              <a:xfrm flipV="1">
                <a:off x="1306" y="2473"/>
                <a:ext cx="1" cy="13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97" name="Line 173"/>
              <p:cNvSpPr>
                <a:spLocks noChangeShapeType="1"/>
              </p:cNvSpPr>
              <p:nvPr/>
            </p:nvSpPr>
            <p:spPr bwMode="auto">
              <a:xfrm>
                <a:off x="1306" y="2486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96" name="Rectangle 172"/>
              <p:cNvSpPr>
                <a:spLocks noChangeArrowheads="1"/>
              </p:cNvSpPr>
              <p:nvPr/>
            </p:nvSpPr>
            <p:spPr bwMode="auto">
              <a:xfrm>
                <a:off x="1483" y="2372"/>
                <a:ext cx="33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95" name="Line 171"/>
              <p:cNvSpPr>
                <a:spLocks noChangeShapeType="1"/>
              </p:cNvSpPr>
              <p:nvPr/>
            </p:nvSpPr>
            <p:spPr bwMode="auto">
              <a:xfrm flipH="1" flipV="1">
                <a:off x="1483" y="2372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94" name="Line 170"/>
              <p:cNvSpPr>
                <a:spLocks noChangeShapeType="1"/>
              </p:cNvSpPr>
              <p:nvPr/>
            </p:nvSpPr>
            <p:spPr bwMode="auto">
              <a:xfrm>
                <a:off x="1495" y="2384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93" name="Line 169"/>
              <p:cNvSpPr>
                <a:spLocks noChangeShapeType="1"/>
              </p:cNvSpPr>
              <p:nvPr/>
            </p:nvSpPr>
            <p:spPr bwMode="auto">
              <a:xfrm flipH="1">
                <a:off x="1483" y="2384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92" name="Line 168"/>
              <p:cNvSpPr>
                <a:spLocks noChangeShapeType="1"/>
              </p:cNvSpPr>
              <p:nvPr/>
            </p:nvSpPr>
            <p:spPr bwMode="auto">
              <a:xfrm flipV="1">
                <a:off x="1495" y="2372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91" name="Line 167"/>
              <p:cNvSpPr>
                <a:spLocks noChangeShapeType="1"/>
              </p:cNvSpPr>
              <p:nvPr/>
            </p:nvSpPr>
            <p:spPr bwMode="auto">
              <a:xfrm flipV="1">
                <a:off x="1495" y="2372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90" name="Line 166"/>
              <p:cNvSpPr>
                <a:spLocks noChangeShapeType="1"/>
              </p:cNvSpPr>
              <p:nvPr/>
            </p:nvSpPr>
            <p:spPr bwMode="auto">
              <a:xfrm>
                <a:off x="1495" y="2384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89" name="Rectangle 165"/>
              <p:cNvSpPr>
                <a:spLocks noChangeArrowheads="1"/>
              </p:cNvSpPr>
              <p:nvPr/>
            </p:nvSpPr>
            <p:spPr bwMode="auto">
              <a:xfrm>
                <a:off x="1830" y="2145"/>
                <a:ext cx="32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88" name="Line 164"/>
              <p:cNvSpPr>
                <a:spLocks noChangeShapeType="1"/>
              </p:cNvSpPr>
              <p:nvPr/>
            </p:nvSpPr>
            <p:spPr bwMode="auto">
              <a:xfrm flipH="1" flipV="1">
                <a:off x="1830" y="2145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87" name="Line 163"/>
              <p:cNvSpPr>
                <a:spLocks noChangeShapeType="1"/>
              </p:cNvSpPr>
              <p:nvPr/>
            </p:nvSpPr>
            <p:spPr bwMode="auto">
              <a:xfrm>
                <a:off x="1842" y="2157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86" name="Line 162"/>
              <p:cNvSpPr>
                <a:spLocks noChangeShapeType="1"/>
              </p:cNvSpPr>
              <p:nvPr/>
            </p:nvSpPr>
            <p:spPr bwMode="auto">
              <a:xfrm flipH="1">
                <a:off x="1830" y="2157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85" name="Line 161"/>
              <p:cNvSpPr>
                <a:spLocks noChangeShapeType="1"/>
              </p:cNvSpPr>
              <p:nvPr/>
            </p:nvSpPr>
            <p:spPr bwMode="auto">
              <a:xfrm flipV="1">
                <a:off x="1842" y="2145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84" name="Line 160"/>
              <p:cNvSpPr>
                <a:spLocks noChangeShapeType="1"/>
              </p:cNvSpPr>
              <p:nvPr/>
            </p:nvSpPr>
            <p:spPr bwMode="auto">
              <a:xfrm flipV="1">
                <a:off x="1842" y="2145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83" name="Line 159"/>
              <p:cNvSpPr>
                <a:spLocks noChangeShapeType="1"/>
              </p:cNvSpPr>
              <p:nvPr/>
            </p:nvSpPr>
            <p:spPr bwMode="auto">
              <a:xfrm>
                <a:off x="1842" y="2157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82" name="Rectangle 158"/>
              <p:cNvSpPr>
                <a:spLocks noChangeArrowheads="1"/>
              </p:cNvSpPr>
              <p:nvPr/>
            </p:nvSpPr>
            <p:spPr bwMode="auto">
              <a:xfrm>
                <a:off x="2197" y="1768"/>
                <a:ext cx="32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81" name="Line 157"/>
              <p:cNvSpPr>
                <a:spLocks noChangeShapeType="1"/>
              </p:cNvSpPr>
              <p:nvPr/>
            </p:nvSpPr>
            <p:spPr bwMode="auto">
              <a:xfrm flipH="1" flipV="1">
                <a:off x="2197" y="1768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80" name="Line 156"/>
              <p:cNvSpPr>
                <a:spLocks noChangeShapeType="1"/>
              </p:cNvSpPr>
              <p:nvPr/>
            </p:nvSpPr>
            <p:spPr bwMode="auto">
              <a:xfrm>
                <a:off x="2209" y="1780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79" name="Line 155"/>
              <p:cNvSpPr>
                <a:spLocks noChangeShapeType="1"/>
              </p:cNvSpPr>
              <p:nvPr/>
            </p:nvSpPr>
            <p:spPr bwMode="auto">
              <a:xfrm flipH="1">
                <a:off x="2197" y="1780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78" name="Line 154"/>
              <p:cNvSpPr>
                <a:spLocks noChangeShapeType="1"/>
              </p:cNvSpPr>
              <p:nvPr/>
            </p:nvSpPr>
            <p:spPr bwMode="auto">
              <a:xfrm flipV="1">
                <a:off x="2209" y="1768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77" name="Line 153"/>
              <p:cNvSpPr>
                <a:spLocks noChangeShapeType="1"/>
              </p:cNvSpPr>
              <p:nvPr/>
            </p:nvSpPr>
            <p:spPr bwMode="auto">
              <a:xfrm flipV="1">
                <a:off x="2209" y="1768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76" name="Line 152"/>
              <p:cNvSpPr>
                <a:spLocks noChangeShapeType="1"/>
              </p:cNvSpPr>
              <p:nvPr/>
            </p:nvSpPr>
            <p:spPr bwMode="auto">
              <a:xfrm>
                <a:off x="2209" y="1780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75" name="Oval 151"/>
              <p:cNvSpPr>
                <a:spLocks noChangeArrowheads="1"/>
              </p:cNvSpPr>
              <p:nvPr/>
            </p:nvSpPr>
            <p:spPr bwMode="auto">
              <a:xfrm>
                <a:off x="1302" y="2725"/>
                <a:ext cx="24" cy="24"/>
              </a:xfrm>
              <a:prstGeom prst="ellipse">
                <a:avLst/>
              </a:prstGeom>
              <a:solidFill>
                <a:srgbClr val="800000"/>
              </a:solidFill>
              <a:ln w="254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74" name="Oval 150"/>
              <p:cNvSpPr>
                <a:spLocks noChangeArrowheads="1"/>
              </p:cNvSpPr>
              <p:nvPr/>
            </p:nvSpPr>
            <p:spPr bwMode="auto">
              <a:xfrm>
                <a:off x="1487" y="2672"/>
                <a:ext cx="25" cy="24"/>
              </a:xfrm>
              <a:prstGeom prst="ellipse">
                <a:avLst/>
              </a:prstGeom>
              <a:solidFill>
                <a:srgbClr val="800000"/>
              </a:solidFill>
              <a:ln w="254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73" name="Oval 149"/>
              <p:cNvSpPr>
                <a:spLocks noChangeArrowheads="1"/>
              </p:cNvSpPr>
              <p:nvPr/>
            </p:nvSpPr>
            <p:spPr bwMode="auto">
              <a:xfrm>
                <a:off x="1874" y="2396"/>
                <a:ext cx="24" cy="25"/>
              </a:xfrm>
              <a:prstGeom prst="ellipse">
                <a:avLst/>
              </a:prstGeom>
              <a:solidFill>
                <a:srgbClr val="800000"/>
              </a:solidFill>
              <a:ln w="254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72" name="Oval 148"/>
              <p:cNvSpPr>
                <a:spLocks noChangeArrowheads="1"/>
              </p:cNvSpPr>
              <p:nvPr/>
            </p:nvSpPr>
            <p:spPr bwMode="auto">
              <a:xfrm>
                <a:off x="2253" y="2072"/>
                <a:ext cx="24" cy="24"/>
              </a:xfrm>
              <a:prstGeom prst="ellipse">
                <a:avLst/>
              </a:prstGeom>
              <a:solidFill>
                <a:srgbClr val="800000"/>
              </a:solidFill>
              <a:ln w="254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71" name="Rectangle 147"/>
              <p:cNvSpPr>
                <a:spLocks noChangeArrowheads="1"/>
              </p:cNvSpPr>
              <p:nvPr/>
            </p:nvSpPr>
            <p:spPr bwMode="auto">
              <a:xfrm>
                <a:off x="1326" y="2498"/>
                <a:ext cx="32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70" name="Line 146"/>
              <p:cNvSpPr>
                <a:spLocks noChangeShapeType="1"/>
              </p:cNvSpPr>
              <p:nvPr/>
            </p:nvSpPr>
            <p:spPr bwMode="auto">
              <a:xfrm flipV="1">
                <a:off x="1338" y="2498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69" name="Line 145"/>
              <p:cNvSpPr>
                <a:spLocks noChangeShapeType="1"/>
              </p:cNvSpPr>
              <p:nvPr/>
            </p:nvSpPr>
            <p:spPr bwMode="auto">
              <a:xfrm>
                <a:off x="1338" y="2510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68" name="Line 144"/>
              <p:cNvSpPr>
                <a:spLocks noChangeShapeType="1"/>
              </p:cNvSpPr>
              <p:nvPr/>
            </p:nvSpPr>
            <p:spPr bwMode="auto">
              <a:xfrm flipH="1">
                <a:off x="1326" y="2510"/>
                <a:ext cx="12" cy="1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67" name="Line 143"/>
              <p:cNvSpPr>
                <a:spLocks noChangeShapeType="1"/>
              </p:cNvSpPr>
              <p:nvPr/>
            </p:nvSpPr>
            <p:spPr bwMode="auto">
              <a:xfrm>
                <a:off x="1338" y="2510"/>
                <a:ext cx="12" cy="1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66" name="Rectangle 142"/>
              <p:cNvSpPr>
                <a:spLocks noChangeArrowheads="1"/>
              </p:cNvSpPr>
              <p:nvPr/>
            </p:nvSpPr>
            <p:spPr bwMode="auto">
              <a:xfrm>
                <a:off x="1520" y="2323"/>
                <a:ext cx="32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65" name="Line 141"/>
              <p:cNvSpPr>
                <a:spLocks noChangeShapeType="1"/>
              </p:cNvSpPr>
              <p:nvPr/>
            </p:nvSpPr>
            <p:spPr bwMode="auto">
              <a:xfrm flipV="1">
                <a:off x="1532" y="2323"/>
                <a:ext cx="1" cy="13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64" name="Line 140"/>
              <p:cNvSpPr>
                <a:spLocks noChangeShapeType="1"/>
              </p:cNvSpPr>
              <p:nvPr/>
            </p:nvSpPr>
            <p:spPr bwMode="auto">
              <a:xfrm>
                <a:off x="1532" y="2336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63" name="Line 139"/>
              <p:cNvSpPr>
                <a:spLocks noChangeShapeType="1"/>
              </p:cNvSpPr>
              <p:nvPr/>
            </p:nvSpPr>
            <p:spPr bwMode="auto">
              <a:xfrm flipH="1">
                <a:off x="1520" y="2336"/>
                <a:ext cx="12" cy="1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62" name="Line 138"/>
              <p:cNvSpPr>
                <a:spLocks noChangeShapeType="1"/>
              </p:cNvSpPr>
              <p:nvPr/>
            </p:nvSpPr>
            <p:spPr bwMode="auto">
              <a:xfrm>
                <a:off x="1532" y="2336"/>
                <a:ext cx="12" cy="1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61" name="Rectangle 137"/>
              <p:cNvSpPr>
                <a:spLocks noChangeArrowheads="1"/>
              </p:cNvSpPr>
              <p:nvPr/>
            </p:nvSpPr>
            <p:spPr bwMode="auto">
              <a:xfrm>
                <a:off x="1894" y="1845"/>
                <a:ext cx="33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60" name="Line 136"/>
              <p:cNvSpPr>
                <a:spLocks noChangeShapeType="1"/>
              </p:cNvSpPr>
              <p:nvPr/>
            </p:nvSpPr>
            <p:spPr bwMode="auto">
              <a:xfrm flipV="1">
                <a:off x="1907" y="1845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59" name="Line 135"/>
              <p:cNvSpPr>
                <a:spLocks noChangeShapeType="1"/>
              </p:cNvSpPr>
              <p:nvPr/>
            </p:nvSpPr>
            <p:spPr bwMode="auto">
              <a:xfrm>
                <a:off x="1907" y="1857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58" name="Line 134"/>
              <p:cNvSpPr>
                <a:spLocks noChangeShapeType="1"/>
              </p:cNvSpPr>
              <p:nvPr/>
            </p:nvSpPr>
            <p:spPr bwMode="auto">
              <a:xfrm flipH="1">
                <a:off x="1894" y="1857"/>
                <a:ext cx="13" cy="1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57" name="Line 133"/>
              <p:cNvSpPr>
                <a:spLocks noChangeShapeType="1"/>
              </p:cNvSpPr>
              <p:nvPr/>
            </p:nvSpPr>
            <p:spPr bwMode="auto">
              <a:xfrm>
                <a:off x="1907" y="1857"/>
                <a:ext cx="12" cy="1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56" name="Rectangle 132"/>
              <p:cNvSpPr>
                <a:spLocks noChangeArrowheads="1"/>
              </p:cNvSpPr>
              <p:nvPr/>
            </p:nvSpPr>
            <p:spPr bwMode="auto">
              <a:xfrm>
                <a:off x="2277" y="1593"/>
                <a:ext cx="33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55" name="Line 131"/>
              <p:cNvSpPr>
                <a:spLocks noChangeShapeType="1"/>
              </p:cNvSpPr>
              <p:nvPr/>
            </p:nvSpPr>
            <p:spPr bwMode="auto">
              <a:xfrm flipV="1">
                <a:off x="2289" y="1593"/>
                <a:ext cx="1" cy="13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54" name="Line 130"/>
              <p:cNvSpPr>
                <a:spLocks noChangeShapeType="1"/>
              </p:cNvSpPr>
              <p:nvPr/>
            </p:nvSpPr>
            <p:spPr bwMode="auto">
              <a:xfrm>
                <a:off x="2289" y="1606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53" name="Line 129"/>
              <p:cNvSpPr>
                <a:spLocks noChangeShapeType="1"/>
              </p:cNvSpPr>
              <p:nvPr/>
            </p:nvSpPr>
            <p:spPr bwMode="auto">
              <a:xfrm flipH="1">
                <a:off x="2277" y="1606"/>
                <a:ext cx="12" cy="1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52" name="Line 128"/>
              <p:cNvSpPr>
                <a:spLocks noChangeShapeType="1"/>
              </p:cNvSpPr>
              <p:nvPr/>
            </p:nvSpPr>
            <p:spPr bwMode="auto">
              <a:xfrm>
                <a:off x="2289" y="1606"/>
                <a:ext cx="13" cy="1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51" name="Rectangle 127"/>
              <p:cNvSpPr>
                <a:spLocks noChangeArrowheads="1"/>
              </p:cNvSpPr>
              <p:nvPr/>
            </p:nvSpPr>
            <p:spPr bwMode="auto">
              <a:xfrm>
                <a:off x="2652" y="1342"/>
                <a:ext cx="32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50" name="Line 126"/>
              <p:cNvSpPr>
                <a:spLocks noChangeShapeType="1"/>
              </p:cNvSpPr>
              <p:nvPr/>
            </p:nvSpPr>
            <p:spPr bwMode="auto">
              <a:xfrm flipV="1">
                <a:off x="2664" y="1342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49" name="Line 125"/>
              <p:cNvSpPr>
                <a:spLocks noChangeShapeType="1"/>
              </p:cNvSpPr>
              <p:nvPr/>
            </p:nvSpPr>
            <p:spPr bwMode="auto">
              <a:xfrm>
                <a:off x="2664" y="1354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48" name="Line 124"/>
              <p:cNvSpPr>
                <a:spLocks noChangeShapeType="1"/>
              </p:cNvSpPr>
              <p:nvPr/>
            </p:nvSpPr>
            <p:spPr bwMode="auto">
              <a:xfrm flipH="1">
                <a:off x="2652" y="1354"/>
                <a:ext cx="12" cy="1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47" name="Line 123"/>
              <p:cNvSpPr>
                <a:spLocks noChangeShapeType="1"/>
              </p:cNvSpPr>
              <p:nvPr/>
            </p:nvSpPr>
            <p:spPr bwMode="auto">
              <a:xfrm>
                <a:off x="2664" y="1354"/>
                <a:ext cx="12" cy="1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46" name="Rectangle 122"/>
              <p:cNvSpPr>
                <a:spLocks noChangeArrowheads="1"/>
              </p:cNvSpPr>
              <p:nvPr/>
            </p:nvSpPr>
            <p:spPr bwMode="auto">
              <a:xfrm>
                <a:off x="1354" y="2631"/>
                <a:ext cx="16" cy="9"/>
              </a:xfrm>
              <a:prstGeom prst="rect">
                <a:avLst/>
              </a:prstGeom>
              <a:solidFill>
                <a:srgbClr val="0000FF"/>
              </a:solidFill>
              <a:ln w="254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45" name="Rectangle 121"/>
              <p:cNvSpPr>
                <a:spLocks noChangeArrowheads="1"/>
              </p:cNvSpPr>
              <p:nvPr/>
            </p:nvSpPr>
            <p:spPr bwMode="auto">
              <a:xfrm>
                <a:off x="1536" y="2481"/>
                <a:ext cx="16" cy="9"/>
              </a:xfrm>
              <a:prstGeom prst="rect">
                <a:avLst/>
              </a:prstGeom>
              <a:solidFill>
                <a:srgbClr val="0000FF"/>
              </a:solidFill>
              <a:ln w="254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44" name="Rectangle 120"/>
              <p:cNvSpPr>
                <a:spLocks noChangeArrowheads="1"/>
              </p:cNvSpPr>
              <p:nvPr/>
            </p:nvSpPr>
            <p:spPr bwMode="auto">
              <a:xfrm>
                <a:off x="1919" y="2104"/>
                <a:ext cx="16" cy="8"/>
              </a:xfrm>
              <a:prstGeom prst="rect">
                <a:avLst/>
              </a:prstGeom>
              <a:solidFill>
                <a:srgbClr val="0000FF"/>
              </a:solidFill>
              <a:ln w="254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43" name="Rectangle 119"/>
              <p:cNvSpPr>
                <a:spLocks noChangeArrowheads="1"/>
              </p:cNvSpPr>
              <p:nvPr/>
            </p:nvSpPr>
            <p:spPr bwMode="auto">
              <a:xfrm>
                <a:off x="2297" y="2027"/>
                <a:ext cx="17" cy="8"/>
              </a:xfrm>
              <a:prstGeom prst="rect">
                <a:avLst/>
              </a:prstGeom>
              <a:solidFill>
                <a:srgbClr val="0000FF"/>
              </a:solidFill>
              <a:ln w="254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42" name="Rectangle 118"/>
              <p:cNvSpPr>
                <a:spLocks noChangeArrowheads="1"/>
              </p:cNvSpPr>
              <p:nvPr/>
            </p:nvSpPr>
            <p:spPr bwMode="auto">
              <a:xfrm>
                <a:off x="2672" y="1776"/>
                <a:ext cx="16" cy="8"/>
              </a:xfrm>
              <a:prstGeom prst="rect">
                <a:avLst/>
              </a:prstGeom>
              <a:solidFill>
                <a:srgbClr val="0000FF"/>
              </a:solidFill>
              <a:ln w="254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41" name="Rectangle 117"/>
              <p:cNvSpPr>
                <a:spLocks noChangeArrowheads="1"/>
              </p:cNvSpPr>
              <p:nvPr/>
            </p:nvSpPr>
            <p:spPr bwMode="auto">
              <a:xfrm>
                <a:off x="1370" y="2733"/>
                <a:ext cx="29" cy="8"/>
              </a:xfrm>
              <a:prstGeom prst="rect">
                <a:avLst/>
              </a:prstGeom>
              <a:solidFill>
                <a:srgbClr val="00CCFF"/>
              </a:solidFill>
              <a:ln w="254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40" name="Rectangle 116"/>
              <p:cNvSpPr>
                <a:spLocks noChangeArrowheads="1"/>
              </p:cNvSpPr>
              <p:nvPr/>
            </p:nvSpPr>
            <p:spPr bwMode="auto">
              <a:xfrm>
                <a:off x="1507" y="2404"/>
                <a:ext cx="29" cy="9"/>
              </a:xfrm>
              <a:prstGeom prst="rect">
                <a:avLst/>
              </a:prstGeom>
              <a:solidFill>
                <a:srgbClr val="00CCFF"/>
              </a:solidFill>
              <a:ln w="254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39" name="Rectangle 115"/>
              <p:cNvSpPr>
                <a:spLocks noChangeArrowheads="1"/>
              </p:cNvSpPr>
              <p:nvPr/>
            </p:nvSpPr>
            <p:spPr bwMode="auto">
              <a:xfrm>
                <a:off x="1915" y="2129"/>
                <a:ext cx="28" cy="8"/>
              </a:xfrm>
              <a:prstGeom prst="rect">
                <a:avLst/>
              </a:prstGeom>
              <a:solidFill>
                <a:srgbClr val="00CCFF"/>
              </a:solidFill>
              <a:ln w="254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38" name="Rectangle 114"/>
              <p:cNvSpPr>
                <a:spLocks noChangeArrowheads="1"/>
              </p:cNvSpPr>
              <p:nvPr/>
            </p:nvSpPr>
            <p:spPr bwMode="auto">
              <a:xfrm>
                <a:off x="2289" y="1829"/>
                <a:ext cx="29" cy="8"/>
              </a:xfrm>
              <a:prstGeom prst="rect">
                <a:avLst/>
              </a:prstGeom>
              <a:solidFill>
                <a:srgbClr val="00CCFF"/>
              </a:solidFill>
              <a:ln w="254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37" name="Rectangle 113"/>
              <p:cNvSpPr>
                <a:spLocks noChangeArrowheads="1"/>
              </p:cNvSpPr>
              <p:nvPr/>
            </p:nvSpPr>
            <p:spPr bwMode="auto">
              <a:xfrm>
                <a:off x="2644" y="1703"/>
                <a:ext cx="28" cy="8"/>
              </a:xfrm>
              <a:prstGeom prst="rect">
                <a:avLst/>
              </a:prstGeom>
              <a:solidFill>
                <a:srgbClr val="00CCFF"/>
              </a:solidFill>
              <a:ln w="254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36" name="Freeform 112"/>
              <p:cNvSpPr>
                <a:spLocks/>
              </p:cNvSpPr>
              <p:nvPr/>
            </p:nvSpPr>
            <p:spPr bwMode="auto">
              <a:xfrm>
                <a:off x="1346" y="2672"/>
                <a:ext cx="24" cy="2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12"/>
                  </a:cxn>
                  <a:cxn ang="0">
                    <a:pos x="12" y="24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">
                <a:solidFill>
                  <a:srgbClr val="CC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35" name="Freeform 111"/>
              <p:cNvSpPr>
                <a:spLocks/>
              </p:cNvSpPr>
              <p:nvPr/>
            </p:nvSpPr>
            <p:spPr bwMode="auto">
              <a:xfrm>
                <a:off x="1548" y="2449"/>
                <a:ext cx="24" cy="2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12"/>
                  </a:cxn>
                  <a:cxn ang="0">
                    <a:pos x="12" y="24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">
                <a:solidFill>
                  <a:srgbClr val="CC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34" name="Freeform 110"/>
              <p:cNvSpPr>
                <a:spLocks/>
              </p:cNvSpPr>
              <p:nvPr/>
            </p:nvSpPr>
            <p:spPr bwMode="auto">
              <a:xfrm>
                <a:off x="1902" y="2348"/>
                <a:ext cx="25" cy="2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5" y="12"/>
                  </a:cxn>
                  <a:cxn ang="0">
                    <a:pos x="13" y="24"/>
                  </a:cxn>
                  <a:cxn ang="0">
                    <a:pos x="0" y="12"/>
                  </a:cxn>
                  <a:cxn ang="0">
                    <a:pos x="13" y="0"/>
                  </a:cxn>
                </a:cxnLst>
                <a:rect l="0" t="0" r="r" b="b"/>
                <a:pathLst>
                  <a:path w="25" h="24">
                    <a:moveTo>
                      <a:pt x="13" y="0"/>
                    </a:moveTo>
                    <a:lnTo>
                      <a:pt x="25" y="12"/>
                    </a:lnTo>
                    <a:lnTo>
                      <a:pt x="13" y="24"/>
                    </a:lnTo>
                    <a:lnTo>
                      <a:pt x="0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">
                <a:solidFill>
                  <a:srgbClr val="CC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33" name="Freeform 109"/>
              <p:cNvSpPr>
                <a:spLocks/>
              </p:cNvSpPr>
              <p:nvPr/>
            </p:nvSpPr>
            <p:spPr bwMode="auto">
              <a:xfrm>
                <a:off x="2277" y="1642"/>
                <a:ext cx="25" cy="2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5" y="12"/>
                  </a:cxn>
                  <a:cxn ang="0">
                    <a:pos x="12" y="24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25" h="24">
                    <a:moveTo>
                      <a:pt x="12" y="0"/>
                    </a:moveTo>
                    <a:lnTo>
                      <a:pt x="25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">
                <a:solidFill>
                  <a:srgbClr val="CC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32" name="Freeform 108"/>
              <p:cNvSpPr>
                <a:spLocks/>
              </p:cNvSpPr>
              <p:nvPr/>
            </p:nvSpPr>
            <p:spPr bwMode="auto">
              <a:xfrm>
                <a:off x="2745" y="1545"/>
                <a:ext cx="24" cy="2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12"/>
                  </a:cxn>
                  <a:cxn ang="0">
                    <a:pos x="12" y="24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">
                <a:solidFill>
                  <a:srgbClr val="CC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31" name="Rectangle 107"/>
              <p:cNvSpPr>
                <a:spLocks noChangeArrowheads="1"/>
              </p:cNvSpPr>
              <p:nvPr/>
            </p:nvSpPr>
            <p:spPr bwMode="auto">
              <a:xfrm>
                <a:off x="1370" y="2372"/>
                <a:ext cx="25" cy="24"/>
              </a:xfrm>
              <a:prstGeom prst="rect">
                <a:avLst/>
              </a:prstGeom>
              <a:solidFill>
                <a:srgbClr val="CCFFCC"/>
              </a:solidFill>
              <a:ln w="2540">
                <a:solidFill>
                  <a:srgbClr val="CCFF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30" name="Rectangle 106"/>
              <p:cNvSpPr>
                <a:spLocks noChangeArrowheads="1"/>
              </p:cNvSpPr>
              <p:nvPr/>
            </p:nvSpPr>
            <p:spPr bwMode="auto">
              <a:xfrm>
                <a:off x="1568" y="2169"/>
                <a:ext cx="24" cy="25"/>
              </a:xfrm>
              <a:prstGeom prst="rect">
                <a:avLst/>
              </a:prstGeom>
              <a:solidFill>
                <a:srgbClr val="CCFFCC"/>
              </a:solidFill>
              <a:ln w="2540">
                <a:solidFill>
                  <a:srgbClr val="CCFF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29" name="Rectangle 105"/>
              <p:cNvSpPr>
                <a:spLocks noChangeArrowheads="1"/>
              </p:cNvSpPr>
              <p:nvPr/>
            </p:nvSpPr>
            <p:spPr bwMode="auto">
              <a:xfrm>
                <a:off x="1931" y="2044"/>
                <a:ext cx="24" cy="24"/>
              </a:xfrm>
              <a:prstGeom prst="rect">
                <a:avLst/>
              </a:prstGeom>
              <a:solidFill>
                <a:srgbClr val="CCFFCC"/>
              </a:solidFill>
              <a:ln w="2540">
                <a:solidFill>
                  <a:srgbClr val="CCFF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28" name="Rectangle 104"/>
              <p:cNvSpPr>
                <a:spLocks noChangeArrowheads="1"/>
              </p:cNvSpPr>
              <p:nvPr/>
            </p:nvSpPr>
            <p:spPr bwMode="auto">
              <a:xfrm>
                <a:off x="2302" y="1821"/>
                <a:ext cx="24" cy="24"/>
              </a:xfrm>
              <a:prstGeom prst="rect">
                <a:avLst/>
              </a:prstGeom>
              <a:solidFill>
                <a:srgbClr val="CCFFCC"/>
              </a:solidFill>
              <a:ln w="2540">
                <a:solidFill>
                  <a:srgbClr val="CCFF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27" name="Freeform 103"/>
              <p:cNvSpPr>
                <a:spLocks/>
              </p:cNvSpPr>
              <p:nvPr/>
            </p:nvSpPr>
            <p:spPr bwMode="auto">
              <a:xfrm>
                <a:off x="1362" y="2700"/>
                <a:ext cx="25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5" y="25"/>
                  </a:cxn>
                  <a:cxn ang="0">
                    <a:pos x="0" y="25"/>
                  </a:cxn>
                  <a:cxn ang="0">
                    <a:pos x="12" y="0"/>
                  </a:cxn>
                </a:cxnLst>
                <a:rect l="0" t="0" r="r" b="b"/>
                <a:pathLst>
                  <a:path w="25" h="25">
                    <a:moveTo>
                      <a:pt x="12" y="0"/>
                    </a:moveTo>
                    <a:lnTo>
                      <a:pt x="25" y="25"/>
                    </a:lnTo>
                    <a:lnTo>
                      <a:pt x="0" y="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99"/>
              </a:solidFill>
              <a:ln w="2540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26" name="Freeform 102"/>
              <p:cNvSpPr>
                <a:spLocks/>
              </p:cNvSpPr>
              <p:nvPr/>
            </p:nvSpPr>
            <p:spPr bwMode="auto">
              <a:xfrm>
                <a:off x="1544" y="2449"/>
                <a:ext cx="24" cy="2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24"/>
                  </a:cxn>
                  <a:cxn ang="0">
                    <a:pos x="0" y="24"/>
                  </a:cxn>
                  <a:cxn ang="0">
                    <a:pos x="12" y="0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99"/>
              </a:solidFill>
              <a:ln w="2540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25" name="Freeform 101"/>
              <p:cNvSpPr>
                <a:spLocks/>
              </p:cNvSpPr>
              <p:nvPr/>
            </p:nvSpPr>
            <p:spPr bwMode="auto">
              <a:xfrm>
                <a:off x="1967" y="2295"/>
                <a:ext cx="24" cy="2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24"/>
                  </a:cxn>
                  <a:cxn ang="0">
                    <a:pos x="0" y="24"/>
                  </a:cxn>
                  <a:cxn ang="0">
                    <a:pos x="12" y="0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99"/>
              </a:solidFill>
              <a:ln w="2540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24" name="Freeform 100"/>
              <p:cNvSpPr>
                <a:spLocks/>
              </p:cNvSpPr>
              <p:nvPr/>
            </p:nvSpPr>
            <p:spPr bwMode="auto">
              <a:xfrm>
                <a:off x="2350" y="1869"/>
                <a:ext cx="2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25"/>
                  </a:cxn>
                  <a:cxn ang="0">
                    <a:pos x="0" y="25"/>
                  </a:cxn>
                  <a:cxn ang="0">
                    <a:pos x="12" y="0"/>
                  </a:cxn>
                </a:cxnLst>
                <a:rect l="0" t="0" r="r" b="b"/>
                <a:pathLst>
                  <a:path w="24" h="25">
                    <a:moveTo>
                      <a:pt x="12" y="0"/>
                    </a:moveTo>
                    <a:lnTo>
                      <a:pt x="24" y="25"/>
                    </a:lnTo>
                    <a:lnTo>
                      <a:pt x="0" y="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99"/>
              </a:solidFill>
              <a:ln w="2540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23" name="Freeform 99"/>
              <p:cNvSpPr>
                <a:spLocks/>
              </p:cNvSpPr>
              <p:nvPr/>
            </p:nvSpPr>
            <p:spPr bwMode="auto">
              <a:xfrm>
                <a:off x="2777" y="1719"/>
                <a:ext cx="2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25"/>
                  </a:cxn>
                  <a:cxn ang="0">
                    <a:pos x="0" y="25"/>
                  </a:cxn>
                  <a:cxn ang="0">
                    <a:pos x="12" y="0"/>
                  </a:cxn>
                </a:cxnLst>
                <a:rect l="0" t="0" r="r" b="b"/>
                <a:pathLst>
                  <a:path w="24" h="25">
                    <a:moveTo>
                      <a:pt x="12" y="0"/>
                    </a:moveTo>
                    <a:lnTo>
                      <a:pt x="24" y="25"/>
                    </a:lnTo>
                    <a:lnTo>
                      <a:pt x="0" y="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99"/>
              </a:solidFill>
              <a:ln w="2540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22" name="Rectangle 98"/>
              <p:cNvSpPr>
                <a:spLocks noChangeArrowheads="1"/>
              </p:cNvSpPr>
              <p:nvPr/>
            </p:nvSpPr>
            <p:spPr bwMode="auto">
              <a:xfrm>
                <a:off x="1383" y="2575"/>
                <a:ext cx="32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21" name="Line 97"/>
              <p:cNvSpPr>
                <a:spLocks noChangeShapeType="1"/>
              </p:cNvSpPr>
              <p:nvPr/>
            </p:nvSpPr>
            <p:spPr bwMode="auto">
              <a:xfrm flipH="1" flipV="1">
                <a:off x="1383" y="2575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20" name="Line 96"/>
              <p:cNvSpPr>
                <a:spLocks noChangeShapeType="1"/>
              </p:cNvSpPr>
              <p:nvPr/>
            </p:nvSpPr>
            <p:spPr bwMode="auto">
              <a:xfrm>
                <a:off x="1395" y="2587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19" name="Line 95"/>
              <p:cNvSpPr>
                <a:spLocks noChangeShapeType="1"/>
              </p:cNvSpPr>
              <p:nvPr/>
            </p:nvSpPr>
            <p:spPr bwMode="auto">
              <a:xfrm flipH="1">
                <a:off x="1383" y="2587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18" name="Line 94"/>
              <p:cNvSpPr>
                <a:spLocks noChangeShapeType="1"/>
              </p:cNvSpPr>
              <p:nvPr/>
            </p:nvSpPr>
            <p:spPr bwMode="auto">
              <a:xfrm flipV="1">
                <a:off x="1395" y="2575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17" name="Rectangle 93"/>
              <p:cNvSpPr>
                <a:spLocks noChangeArrowheads="1"/>
              </p:cNvSpPr>
              <p:nvPr/>
            </p:nvSpPr>
            <p:spPr bwMode="auto">
              <a:xfrm>
                <a:off x="1564" y="2396"/>
                <a:ext cx="32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16" name="Line 92"/>
              <p:cNvSpPr>
                <a:spLocks noChangeShapeType="1"/>
              </p:cNvSpPr>
              <p:nvPr/>
            </p:nvSpPr>
            <p:spPr bwMode="auto">
              <a:xfrm flipH="1" flipV="1">
                <a:off x="1564" y="2396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15" name="Line 91"/>
              <p:cNvSpPr>
                <a:spLocks noChangeShapeType="1"/>
              </p:cNvSpPr>
              <p:nvPr/>
            </p:nvSpPr>
            <p:spPr bwMode="auto">
              <a:xfrm>
                <a:off x="1576" y="2408"/>
                <a:ext cx="12" cy="13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14" name="Line 90"/>
              <p:cNvSpPr>
                <a:spLocks noChangeShapeType="1"/>
              </p:cNvSpPr>
              <p:nvPr/>
            </p:nvSpPr>
            <p:spPr bwMode="auto">
              <a:xfrm flipH="1">
                <a:off x="1564" y="2408"/>
                <a:ext cx="12" cy="13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13" name="Line 89"/>
              <p:cNvSpPr>
                <a:spLocks noChangeShapeType="1"/>
              </p:cNvSpPr>
              <p:nvPr/>
            </p:nvSpPr>
            <p:spPr bwMode="auto">
              <a:xfrm flipV="1">
                <a:off x="1576" y="2396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12" name="Rectangle 88"/>
              <p:cNvSpPr>
                <a:spLocks noChangeArrowheads="1"/>
              </p:cNvSpPr>
              <p:nvPr/>
            </p:nvSpPr>
            <p:spPr bwMode="auto">
              <a:xfrm>
                <a:off x="1983" y="2145"/>
                <a:ext cx="32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11" name="Line 87"/>
              <p:cNvSpPr>
                <a:spLocks noChangeShapeType="1"/>
              </p:cNvSpPr>
              <p:nvPr/>
            </p:nvSpPr>
            <p:spPr bwMode="auto">
              <a:xfrm flipH="1" flipV="1">
                <a:off x="1983" y="2145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10" name="Line 86"/>
              <p:cNvSpPr>
                <a:spLocks noChangeShapeType="1"/>
              </p:cNvSpPr>
              <p:nvPr/>
            </p:nvSpPr>
            <p:spPr bwMode="auto">
              <a:xfrm>
                <a:off x="1995" y="2157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09" name="Line 85"/>
              <p:cNvSpPr>
                <a:spLocks noChangeShapeType="1"/>
              </p:cNvSpPr>
              <p:nvPr/>
            </p:nvSpPr>
            <p:spPr bwMode="auto">
              <a:xfrm flipH="1">
                <a:off x="1983" y="2157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08" name="Line 84"/>
              <p:cNvSpPr>
                <a:spLocks noChangeShapeType="1"/>
              </p:cNvSpPr>
              <p:nvPr/>
            </p:nvSpPr>
            <p:spPr bwMode="auto">
              <a:xfrm flipV="1">
                <a:off x="1995" y="2145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07" name="Rectangle 83"/>
              <p:cNvSpPr>
                <a:spLocks noChangeArrowheads="1"/>
              </p:cNvSpPr>
              <p:nvPr/>
            </p:nvSpPr>
            <p:spPr bwMode="auto">
              <a:xfrm>
                <a:off x="2322" y="1719"/>
                <a:ext cx="32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06" name="Line 82"/>
              <p:cNvSpPr>
                <a:spLocks noChangeShapeType="1"/>
              </p:cNvSpPr>
              <p:nvPr/>
            </p:nvSpPr>
            <p:spPr bwMode="auto">
              <a:xfrm flipH="1" flipV="1">
                <a:off x="2322" y="1719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05" name="Line 81"/>
              <p:cNvSpPr>
                <a:spLocks noChangeShapeType="1"/>
              </p:cNvSpPr>
              <p:nvPr/>
            </p:nvSpPr>
            <p:spPr bwMode="auto">
              <a:xfrm>
                <a:off x="2334" y="1731"/>
                <a:ext cx="12" cy="13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04" name="Line 80"/>
              <p:cNvSpPr>
                <a:spLocks noChangeShapeType="1"/>
              </p:cNvSpPr>
              <p:nvPr/>
            </p:nvSpPr>
            <p:spPr bwMode="auto">
              <a:xfrm flipH="1">
                <a:off x="2322" y="1731"/>
                <a:ext cx="12" cy="13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03" name="Line 79"/>
              <p:cNvSpPr>
                <a:spLocks noChangeShapeType="1"/>
              </p:cNvSpPr>
              <p:nvPr/>
            </p:nvSpPr>
            <p:spPr bwMode="auto">
              <a:xfrm flipV="1">
                <a:off x="2334" y="1719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02" name="Rectangle 78"/>
              <p:cNvSpPr>
                <a:spLocks noChangeArrowheads="1"/>
              </p:cNvSpPr>
              <p:nvPr/>
            </p:nvSpPr>
            <p:spPr bwMode="auto">
              <a:xfrm>
                <a:off x="2688" y="1545"/>
                <a:ext cx="33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01" name="Line 77"/>
              <p:cNvSpPr>
                <a:spLocks noChangeShapeType="1"/>
              </p:cNvSpPr>
              <p:nvPr/>
            </p:nvSpPr>
            <p:spPr bwMode="auto">
              <a:xfrm flipH="1" flipV="1">
                <a:off x="2688" y="1545"/>
                <a:ext cx="13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00" name="Line 76"/>
              <p:cNvSpPr>
                <a:spLocks noChangeShapeType="1"/>
              </p:cNvSpPr>
              <p:nvPr/>
            </p:nvSpPr>
            <p:spPr bwMode="auto">
              <a:xfrm>
                <a:off x="2701" y="1557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699" name="Line 75"/>
              <p:cNvSpPr>
                <a:spLocks noChangeShapeType="1"/>
              </p:cNvSpPr>
              <p:nvPr/>
            </p:nvSpPr>
            <p:spPr bwMode="auto">
              <a:xfrm flipH="1">
                <a:off x="2688" y="1557"/>
                <a:ext cx="13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698" name="Line 74"/>
              <p:cNvSpPr>
                <a:spLocks noChangeShapeType="1"/>
              </p:cNvSpPr>
              <p:nvPr/>
            </p:nvSpPr>
            <p:spPr bwMode="auto">
              <a:xfrm flipV="1">
                <a:off x="2701" y="1545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697" name="Rectangle 73"/>
              <p:cNvSpPr>
                <a:spLocks noChangeArrowheads="1"/>
              </p:cNvSpPr>
              <p:nvPr/>
            </p:nvSpPr>
            <p:spPr bwMode="auto">
              <a:xfrm>
                <a:off x="1427" y="2449"/>
                <a:ext cx="32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696" name="Line 72"/>
              <p:cNvSpPr>
                <a:spLocks noChangeShapeType="1"/>
              </p:cNvSpPr>
              <p:nvPr/>
            </p:nvSpPr>
            <p:spPr bwMode="auto">
              <a:xfrm flipH="1" flipV="1">
                <a:off x="1427" y="2449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695" name="Line 71"/>
              <p:cNvSpPr>
                <a:spLocks noChangeShapeType="1"/>
              </p:cNvSpPr>
              <p:nvPr/>
            </p:nvSpPr>
            <p:spPr bwMode="auto">
              <a:xfrm>
                <a:off x="1439" y="2461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694" name="Line 70"/>
              <p:cNvSpPr>
                <a:spLocks noChangeShapeType="1"/>
              </p:cNvSpPr>
              <p:nvPr/>
            </p:nvSpPr>
            <p:spPr bwMode="auto">
              <a:xfrm flipH="1">
                <a:off x="1427" y="2461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  <p:sp>
          <p:nvSpPr>
            <p:cNvPr id="26692" name="Line 68"/>
            <p:cNvSpPr>
              <a:spLocks noChangeShapeType="1"/>
            </p:cNvSpPr>
            <p:nvPr/>
          </p:nvSpPr>
          <p:spPr bwMode="auto">
            <a:xfrm flipV="1">
              <a:off x="4073064" y="4734580"/>
              <a:ext cx="15498" cy="15498"/>
            </a:xfrm>
            <a:prstGeom prst="line">
              <a:avLst/>
            </a:prstGeom>
            <a:noFill/>
            <a:ln w="254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91" name="Line 67"/>
            <p:cNvSpPr>
              <a:spLocks noChangeShapeType="1"/>
            </p:cNvSpPr>
            <p:nvPr/>
          </p:nvSpPr>
          <p:spPr bwMode="auto">
            <a:xfrm flipV="1">
              <a:off x="4073064" y="4734580"/>
              <a:ext cx="1292" cy="15498"/>
            </a:xfrm>
            <a:prstGeom prst="line">
              <a:avLst/>
            </a:prstGeom>
            <a:noFill/>
            <a:ln w="254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90" name="Line 66"/>
            <p:cNvSpPr>
              <a:spLocks noChangeShapeType="1"/>
            </p:cNvSpPr>
            <p:nvPr/>
          </p:nvSpPr>
          <p:spPr bwMode="auto">
            <a:xfrm>
              <a:off x="4073064" y="4750078"/>
              <a:ext cx="1292" cy="15498"/>
            </a:xfrm>
            <a:prstGeom prst="line">
              <a:avLst/>
            </a:prstGeom>
            <a:noFill/>
            <a:ln w="254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89" name="Oval 65"/>
            <p:cNvSpPr>
              <a:spLocks noChangeArrowheads="1"/>
            </p:cNvSpPr>
            <p:nvPr/>
          </p:nvSpPr>
          <p:spPr bwMode="auto">
            <a:xfrm>
              <a:off x="3994281" y="4604135"/>
              <a:ext cx="32288" cy="30997"/>
            </a:xfrm>
            <a:prstGeom prst="ellipse">
              <a:avLst/>
            </a:prstGeom>
            <a:solidFill>
              <a:srgbClr val="CC99FF"/>
            </a:solidFill>
            <a:ln w="2540">
              <a:solidFill>
                <a:srgbClr val="CC99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88" name="Oval 64"/>
            <p:cNvSpPr>
              <a:spLocks noChangeArrowheads="1"/>
            </p:cNvSpPr>
            <p:nvPr/>
          </p:nvSpPr>
          <p:spPr bwMode="auto">
            <a:xfrm>
              <a:off x="4255171" y="4372950"/>
              <a:ext cx="30997" cy="32288"/>
            </a:xfrm>
            <a:prstGeom prst="ellipse">
              <a:avLst/>
            </a:prstGeom>
            <a:solidFill>
              <a:srgbClr val="CC99FF"/>
            </a:solidFill>
            <a:ln w="2540">
              <a:solidFill>
                <a:srgbClr val="CC99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87" name="Oval 63"/>
            <p:cNvSpPr>
              <a:spLocks noChangeArrowheads="1"/>
            </p:cNvSpPr>
            <p:nvPr/>
          </p:nvSpPr>
          <p:spPr bwMode="auto">
            <a:xfrm>
              <a:off x="4744662" y="3985490"/>
              <a:ext cx="30997" cy="32288"/>
            </a:xfrm>
            <a:prstGeom prst="ellipse">
              <a:avLst/>
            </a:prstGeom>
            <a:solidFill>
              <a:srgbClr val="CC99FF"/>
            </a:solidFill>
            <a:ln w="2540">
              <a:solidFill>
                <a:srgbClr val="CC99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86" name="Oval 62"/>
            <p:cNvSpPr>
              <a:spLocks noChangeArrowheads="1"/>
            </p:cNvSpPr>
            <p:nvPr/>
          </p:nvSpPr>
          <p:spPr bwMode="auto">
            <a:xfrm>
              <a:off x="5244486" y="3567033"/>
              <a:ext cx="30997" cy="30997"/>
            </a:xfrm>
            <a:prstGeom prst="ellipse">
              <a:avLst/>
            </a:prstGeom>
            <a:solidFill>
              <a:srgbClr val="CC99FF"/>
            </a:solidFill>
            <a:ln w="2540">
              <a:solidFill>
                <a:srgbClr val="CC99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85" name="Rectangle 61"/>
            <p:cNvSpPr>
              <a:spLocks noChangeArrowheads="1"/>
            </p:cNvSpPr>
            <p:nvPr/>
          </p:nvSpPr>
          <p:spPr bwMode="auto">
            <a:xfrm>
              <a:off x="4057566" y="5091043"/>
              <a:ext cx="41329" cy="41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84" name="Line 60"/>
            <p:cNvSpPr>
              <a:spLocks noChangeShapeType="1"/>
            </p:cNvSpPr>
            <p:nvPr/>
          </p:nvSpPr>
          <p:spPr bwMode="auto">
            <a:xfrm flipV="1">
              <a:off x="4073064" y="5091043"/>
              <a:ext cx="1292" cy="15498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83" name="Line 59"/>
            <p:cNvSpPr>
              <a:spLocks noChangeShapeType="1"/>
            </p:cNvSpPr>
            <p:nvPr/>
          </p:nvSpPr>
          <p:spPr bwMode="auto">
            <a:xfrm>
              <a:off x="4073064" y="5106542"/>
              <a:ext cx="1292" cy="15498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82" name="Line 58"/>
            <p:cNvSpPr>
              <a:spLocks noChangeShapeType="1"/>
            </p:cNvSpPr>
            <p:nvPr/>
          </p:nvSpPr>
          <p:spPr bwMode="auto">
            <a:xfrm flipH="1">
              <a:off x="4057566" y="5106542"/>
              <a:ext cx="15498" cy="1292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81" name="Line 57"/>
            <p:cNvSpPr>
              <a:spLocks noChangeShapeType="1"/>
            </p:cNvSpPr>
            <p:nvPr/>
          </p:nvSpPr>
          <p:spPr bwMode="auto">
            <a:xfrm>
              <a:off x="4073064" y="5106542"/>
              <a:ext cx="15498" cy="1292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80" name="Rectangle 56"/>
            <p:cNvSpPr>
              <a:spLocks noChangeArrowheads="1"/>
            </p:cNvSpPr>
            <p:nvPr/>
          </p:nvSpPr>
          <p:spPr bwMode="auto">
            <a:xfrm>
              <a:off x="4260337" y="5091043"/>
              <a:ext cx="41329" cy="41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79" name="Line 55"/>
            <p:cNvSpPr>
              <a:spLocks noChangeShapeType="1"/>
            </p:cNvSpPr>
            <p:nvPr/>
          </p:nvSpPr>
          <p:spPr bwMode="auto">
            <a:xfrm flipV="1">
              <a:off x="4275835" y="5091043"/>
              <a:ext cx="1292" cy="15498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78" name="Line 54"/>
            <p:cNvSpPr>
              <a:spLocks noChangeShapeType="1"/>
            </p:cNvSpPr>
            <p:nvPr/>
          </p:nvSpPr>
          <p:spPr bwMode="auto">
            <a:xfrm>
              <a:off x="4275835" y="5106542"/>
              <a:ext cx="1292" cy="15498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77" name="Line 53"/>
            <p:cNvSpPr>
              <a:spLocks noChangeShapeType="1"/>
            </p:cNvSpPr>
            <p:nvPr/>
          </p:nvSpPr>
          <p:spPr bwMode="auto">
            <a:xfrm flipH="1">
              <a:off x="4260337" y="5106542"/>
              <a:ext cx="15498" cy="1292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76" name="Line 52"/>
            <p:cNvSpPr>
              <a:spLocks noChangeShapeType="1"/>
            </p:cNvSpPr>
            <p:nvPr/>
          </p:nvSpPr>
          <p:spPr bwMode="auto">
            <a:xfrm>
              <a:off x="4275835" y="5106542"/>
              <a:ext cx="15498" cy="1292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75" name="Rectangle 51"/>
            <p:cNvSpPr>
              <a:spLocks noChangeArrowheads="1"/>
            </p:cNvSpPr>
            <p:nvPr/>
          </p:nvSpPr>
          <p:spPr bwMode="auto">
            <a:xfrm>
              <a:off x="4760161" y="4765577"/>
              <a:ext cx="41329" cy="42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74" name="Line 50"/>
            <p:cNvSpPr>
              <a:spLocks noChangeShapeType="1"/>
            </p:cNvSpPr>
            <p:nvPr/>
          </p:nvSpPr>
          <p:spPr bwMode="auto">
            <a:xfrm flipV="1">
              <a:off x="4775659" y="4765577"/>
              <a:ext cx="1292" cy="16790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73" name="Line 49"/>
            <p:cNvSpPr>
              <a:spLocks noChangeShapeType="1"/>
            </p:cNvSpPr>
            <p:nvPr/>
          </p:nvSpPr>
          <p:spPr bwMode="auto">
            <a:xfrm>
              <a:off x="4775659" y="4782367"/>
              <a:ext cx="1292" cy="15498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72" name="Line 48"/>
            <p:cNvSpPr>
              <a:spLocks noChangeShapeType="1"/>
            </p:cNvSpPr>
            <p:nvPr/>
          </p:nvSpPr>
          <p:spPr bwMode="auto">
            <a:xfrm flipH="1">
              <a:off x="4760161" y="4782367"/>
              <a:ext cx="15498" cy="1292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71" name="Line 47"/>
            <p:cNvSpPr>
              <a:spLocks noChangeShapeType="1"/>
            </p:cNvSpPr>
            <p:nvPr/>
          </p:nvSpPr>
          <p:spPr bwMode="auto">
            <a:xfrm>
              <a:off x="4775659" y="4782367"/>
              <a:ext cx="15498" cy="1292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70" name="Rectangle 46"/>
            <p:cNvSpPr>
              <a:spLocks noChangeArrowheads="1"/>
            </p:cNvSpPr>
            <p:nvPr/>
          </p:nvSpPr>
          <p:spPr bwMode="auto">
            <a:xfrm>
              <a:off x="5239320" y="4765577"/>
              <a:ext cx="41329" cy="42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69" name="Line 45"/>
            <p:cNvSpPr>
              <a:spLocks noChangeShapeType="1"/>
            </p:cNvSpPr>
            <p:nvPr/>
          </p:nvSpPr>
          <p:spPr bwMode="auto">
            <a:xfrm flipV="1">
              <a:off x="5254818" y="4765577"/>
              <a:ext cx="1292" cy="16790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68" name="Line 44"/>
            <p:cNvSpPr>
              <a:spLocks noChangeShapeType="1"/>
            </p:cNvSpPr>
            <p:nvPr/>
          </p:nvSpPr>
          <p:spPr bwMode="auto">
            <a:xfrm>
              <a:off x="5254818" y="4782367"/>
              <a:ext cx="1292" cy="15498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67" name="Line 43"/>
            <p:cNvSpPr>
              <a:spLocks noChangeShapeType="1"/>
            </p:cNvSpPr>
            <p:nvPr/>
          </p:nvSpPr>
          <p:spPr bwMode="auto">
            <a:xfrm flipH="1">
              <a:off x="5239320" y="4782367"/>
              <a:ext cx="15498" cy="1292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66" name="Line 42"/>
            <p:cNvSpPr>
              <a:spLocks noChangeShapeType="1"/>
            </p:cNvSpPr>
            <p:nvPr/>
          </p:nvSpPr>
          <p:spPr bwMode="auto">
            <a:xfrm>
              <a:off x="5254818" y="4782367"/>
              <a:ext cx="15498" cy="1292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65" name="Rectangle 41"/>
            <p:cNvSpPr>
              <a:spLocks noChangeArrowheads="1"/>
            </p:cNvSpPr>
            <p:nvPr/>
          </p:nvSpPr>
          <p:spPr bwMode="auto">
            <a:xfrm>
              <a:off x="5723645" y="4310957"/>
              <a:ext cx="41329" cy="41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64" name="Line 40"/>
            <p:cNvSpPr>
              <a:spLocks noChangeShapeType="1"/>
            </p:cNvSpPr>
            <p:nvPr/>
          </p:nvSpPr>
          <p:spPr bwMode="auto">
            <a:xfrm flipV="1">
              <a:off x="5739144" y="4310957"/>
              <a:ext cx="1292" cy="15498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63" name="Line 39"/>
            <p:cNvSpPr>
              <a:spLocks noChangeShapeType="1"/>
            </p:cNvSpPr>
            <p:nvPr/>
          </p:nvSpPr>
          <p:spPr bwMode="auto">
            <a:xfrm>
              <a:off x="5739144" y="4326455"/>
              <a:ext cx="1292" cy="15498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62" name="Line 38"/>
            <p:cNvSpPr>
              <a:spLocks noChangeShapeType="1"/>
            </p:cNvSpPr>
            <p:nvPr/>
          </p:nvSpPr>
          <p:spPr bwMode="auto">
            <a:xfrm flipH="1">
              <a:off x="5723645" y="4326455"/>
              <a:ext cx="15498" cy="1292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61" name="Line 37"/>
            <p:cNvSpPr>
              <a:spLocks noChangeShapeType="1"/>
            </p:cNvSpPr>
            <p:nvPr/>
          </p:nvSpPr>
          <p:spPr bwMode="auto">
            <a:xfrm>
              <a:off x="5739144" y="4326455"/>
              <a:ext cx="15498" cy="1292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60" name="Rectangle 36"/>
            <p:cNvSpPr>
              <a:spLocks noChangeArrowheads="1"/>
            </p:cNvSpPr>
            <p:nvPr/>
          </p:nvSpPr>
          <p:spPr bwMode="auto">
            <a:xfrm>
              <a:off x="4062732" y="4708749"/>
              <a:ext cx="20665" cy="10332"/>
            </a:xfrm>
            <a:prstGeom prst="rect">
              <a:avLst/>
            </a:prstGeom>
            <a:solidFill>
              <a:srgbClr val="3366FF"/>
            </a:solidFill>
            <a:ln w="2540">
              <a:solidFill>
                <a:srgbClr val="3366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59" name="Rectangle 35"/>
            <p:cNvSpPr>
              <a:spLocks noChangeArrowheads="1"/>
            </p:cNvSpPr>
            <p:nvPr/>
          </p:nvSpPr>
          <p:spPr bwMode="auto">
            <a:xfrm>
              <a:off x="4296500" y="4515019"/>
              <a:ext cx="20665" cy="10332"/>
            </a:xfrm>
            <a:prstGeom prst="rect">
              <a:avLst/>
            </a:prstGeom>
            <a:solidFill>
              <a:srgbClr val="3366FF"/>
            </a:solidFill>
            <a:ln w="2540">
              <a:solidFill>
                <a:srgbClr val="3366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58" name="Rectangle 34"/>
            <p:cNvSpPr>
              <a:spLocks noChangeArrowheads="1"/>
            </p:cNvSpPr>
            <p:nvPr/>
          </p:nvSpPr>
          <p:spPr bwMode="auto">
            <a:xfrm>
              <a:off x="4796323" y="3702644"/>
              <a:ext cx="20665" cy="10332"/>
            </a:xfrm>
            <a:prstGeom prst="rect">
              <a:avLst/>
            </a:prstGeom>
            <a:solidFill>
              <a:srgbClr val="3366FF"/>
            </a:solidFill>
            <a:ln w="2540">
              <a:solidFill>
                <a:srgbClr val="3366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5254818" y="3640650"/>
              <a:ext cx="20665" cy="10332"/>
            </a:xfrm>
            <a:prstGeom prst="rect">
              <a:avLst/>
            </a:prstGeom>
            <a:solidFill>
              <a:srgbClr val="3366FF"/>
            </a:solidFill>
            <a:ln w="2540">
              <a:solidFill>
                <a:srgbClr val="3366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>
              <a:off x="4078230" y="5070379"/>
              <a:ext cx="36163" cy="10332"/>
            </a:xfrm>
            <a:prstGeom prst="rect">
              <a:avLst/>
            </a:prstGeom>
            <a:solidFill>
              <a:srgbClr val="33CCCC"/>
            </a:solidFill>
            <a:ln w="2540">
              <a:solidFill>
                <a:srgbClr val="33CC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55" name="Rectangle 31"/>
            <p:cNvSpPr>
              <a:spLocks noChangeArrowheads="1"/>
            </p:cNvSpPr>
            <p:nvPr/>
          </p:nvSpPr>
          <p:spPr bwMode="auto">
            <a:xfrm>
              <a:off x="4364951" y="4676461"/>
              <a:ext cx="36163" cy="11624"/>
            </a:xfrm>
            <a:prstGeom prst="rect">
              <a:avLst/>
            </a:prstGeom>
            <a:solidFill>
              <a:srgbClr val="33CCCC"/>
            </a:solidFill>
            <a:ln w="2540">
              <a:solidFill>
                <a:srgbClr val="33CC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54" name="Rectangle 30"/>
            <p:cNvSpPr>
              <a:spLocks noChangeArrowheads="1"/>
            </p:cNvSpPr>
            <p:nvPr/>
          </p:nvSpPr>
          <p:spPr bwMode="auto">
            <a:xfrm>
              <a:off x="4827320" y="4189552"/>
              <a:ext cx="37455" cy="10332"/>
            </a:xfrm>
            <a:prstGeom prst="rect">
              <a:avLst/>
            </a:prstGeom>
            <a:solidFill>
              <a:srgbClr val="33CCCC"/>
            </a:solidFill>
            <a:ln w="2540">
              <a:solidFill>
                <a:srgbClr val="33CC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53" name="Rectangle 29"/>
            <p:cNvSpPr>
              <a:spLocks noChangeArrowheads="1"/>
            </p:cNvSpPr>
            <p:nvPr/>
          </p:nvSpPr>
          <p:spPr bwMode="auto">
            <a:xfrm>
              <a:off x="5359433" y="3865377"/>
              <a:ext cx="36163" cy="10332"/>
            </a:xfrm>
            <a:prstGeom prst="rect">
              <a:avLst/>
            </a:prstGeom>
            <a:solidFill>
              <a:srgbClr val="33CCCC"/>
            </a:solidFill>
            <a:ln w="2540">
              <a:solidFill>
                <a:srgbClr val="33CC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52" name="Rectangle 28"/>
            <p:cNvSpPr>
              <a:spLocks noChangeArrowheads="1"/>
            </p:cNvSpPr>
            <p:nvPr/>
          </p:nvSpPr>
          <p:spPr bwMode="auto">
            <a:xfrm>
              <a:off x="5874755" y="3933829"/>
              <a:ext cx="36163" cy="10332"/>
            </a:xfrm>
            <a:prstGeom prst="rect">
              <a:avLst/>
            </a:prstGeom>
            <a:solidFill>
              <a:srgbClr val="33CCCC"/>
            </a:solidFill>
            <a:ln w="2540">
              <a:solidFill>
                <a:srgbClr val="33CC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auto">
            <a:xfrm>
              <a:off x="4098895" y="4604135"/>
              <a:ext cx="30997" cy="3099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4" y="12"/>
                </a:cxn>
                <a:cxn ang="0">
                  <a:pos x="12" y="24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9CC00"/>
            </a:solidFill>
            <a:ln w="2540">
              <a:solidFill>
                <a:srgbClr val="99CC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auto">
            <a:xfrm>
              <a:off x="4322330" y="4372950"/>
              <a:ext cx="32288" cy="3228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5" y="12"/>
                </a:cxn>
                <a:cxn ang="0">
                  <a:pos x="13" y="25"/>
                </a:cxn>
                <a:cxn ang="0">
                  <a:pos x="0" y="12"/>
                </a:cxn>
                <a:cxn ang="0">
                  <a:pos x="13" y="0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25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CC00"/>
            </a:solidFill>
            <a:ln w="2540">
              <a:solidFill>
                <a:srgbClr val="99CC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auto">
            <a:xfrm>
              <a:off x="4816988" y="3760763"/>
              <a:ext cx="32288" cy="3099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5" y="12"/>
                </a:cxn>
                <a:cxn ang="0">
                  <a:pos x="12" y="24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5" h="24">
                  <a:moveTo>
                    <a:pt x="12" y="0"/>
                  </a:moveTo>
                  <a:lnTo>
                    <a:pt x="25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9CC00"/>
            </a:solidFill>
            <a:ln w="2540">
              <a:solidFill>
                <a:srgbClr val="99CC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auto">
            <a:xfrm>
              <a:off x="5337476" y="3304851"/>
              <a:ext cx="32288" cy="3099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5" y="12"/>
                </a:cxn>
                <a:cxn ang="0">
                  <a:pos x="12" y="24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5" h="24">
                  <a:moveTo>
                    <a:pt x="12" y="0"/>
                  </a:moveTo>
                  <a:lnTo>
                    <a:pt x="25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9CC00"/>
            </a:solidFill>
            <a:ln w="2540">
              <a:solidFill>
                <a:srgbClr val="99CC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2496101" y="5404886"/>
              <a:ext cx="58119" cy="387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645" name="Rectangle 21"/>
            <p:cNvSpPr>
              <a:spLocks noChangeArrowheads="1"/>
            </p:cNvSpPr>
            <p:nvPr/>
          </p:nvSpPr>
          <p:spPr bwMode="auto">
            <a:xfrm>
              <a:off x="2496101" y="5017426"/>
              <a:ext cx="58119" cy="387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2496101" y="4624799"/>
              <a:ext cx="58119" cy="387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2496101" y="4237339"/>
              <a:ext cx="58119" cy="387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2496101" y="3849879"/>
              <a:ext cx="58119" cy="387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2496101" y="3457252"/>
              <a:ext cx="58119" cy="387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2496101" y="3069792"/>
              <a:ext cx="58119" cy="387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2496101" y="2677166"/>
              <a:ext cx="58119" cy="387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2496101" y="2288414"/>
              <a:ext cx="58119" cy="387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626" name="Freeform 2"/>
            <p:cNvSpPr>
              <a:spLocks noEditPoints="1"/>
            </p:cNvSpPr>
            <p:nvPr/>
          </p:nvSpPr>
          <p:spPr bwMode="auto">
            <a:xfrm>
              <a:off x="2620088" y="2848940"/>
              <a:ext cx="3270165" cy="2614066"/>
            </a:xfrm>
            <a:custGeom>
              <a:avLst/>
              <a:gdLst/>
              <a:ahLst/>
              <a:cxnLst>
                <a:cxn ang="0">
                  <a:pos x="25" y="2003"/>
                </a:cxn>
                <a:cxn ang="0">
                  <a:pos x="69" y="1971"/>
                </a:cxn>
                <a:cxn ang="0">
                  <a:pos x="113" y="1934"/>
                </a:cxn>
                <a:cxn ang="0">
                  <a:pos x="170" y="1894"/>
                </a:cxn>
                <a:cxn ang="0">
                  <a:pos x="214" y="1853"/>
                </a:cxn>
                <a:cxn ang="0">
                  <a:pos x="254" y="1817"/>
                </a:cxn>
                <a:cxn ang="0">
                  <a:pos x="287" y="1793"/>
                </a:cxn>
                <a:cxn ang="0">
                  <a:pos x="311" y="1772"/>
                </a:cxn>
                <a:cxn ang="0">
                  <a:pos x="355" y="1736"/>
                </a:cxn>
                <a:cxn ang="0">
                  <a:pos x="399" y="1703"/>
                </a:cxn>
                <a:cxn ang="0">
                  <a:pos x="444" y="1671"/>
                </a:cxn>
                <a:cxn ang="0">
                  <a:pos x="500" y="1626"/>
                </a:cxn>
                <a:cxn ang="0">
                  <a:pos x="545" y="1590"/>
                </a:cxn>
                <a:cxn ang="0">
                  <a:pos x="585" y="1553"/>
                </a:cxn>
                <a:cxn ang="0">
                  <a:pos x="621" y="1525"/>
                </a:cxn>
                <a:cxn ang="0">
                  <a:pos x="641" y="1509"/>
                </a:cxn>
                <a:cxn ang="0">
                  <a:pos x="686" y="1472"/>
                </a:cxn>
                <a:cxn ang="0">
                  <a:pos x="730" y="1440"/>
                </a:cxn>
                <a:cxn ang="0">
                  <a:pos x="778" y="1407"/>
                </a:cxn>
                <a:cxn ang="0">
                  <a:pos x="831" y="1363"/>
                </a:cxn>
                <a:cxn ang="0">
                  <a:pos x="875" y="1326"/>
                </a:cxn>
                <a:cxn ang="0">
                  <a:pos x="915" y="1290"/>
                </a:cxn>
                <a:cxn ang="0">
                  <a:pos x="952" y="1261"/>
                </a:cxn>
                <a:cxn ang="0">
                  <a:pos x="972" y="1245"/>
                </a:cxn>
                <a:cxn ang="0">
                  <a:pos x="1016" y="1209"/>
                </a:cxn>
                <a:cxn ang="0">
                  <a:pos x="1060" y="1176"/>
                </a:cxn>
                <a:cxn ang="0">
                  <a:pos x="1109" y="1140"/>
                </a:cxn>
                <a:cxn ang="0">
                  <a:pos x="1161" y="1099"/>
                </a:cxn>
                <a:cxn ang="0">
                  <a:pos x="1206" y="1059"/>
                </a:cxn>
                <a:cxn ang="0">
                  <a:pos x="1250" y="1022"/>
                </a:cxn>
                <a:cxn ang="0">
                  <a:pos x="1282" y="998"/>
                </a:cxn>
                <a:cxn ang="0">
                  <a:pos x="1306" y="978"/>
                </a:cxn>
                <a:cxn ang="0">
                  <a:pos x="1351" y="945"/>
                </a:cxn>
                <a:cxn ang="0">
                  <a:pos x="1391" y="913"/>
                </a:cxn>
                <a:cxn ang="0">
                  <a:pos x="1439" y="876"/>
                </a:cxn>
                <a:cxn ang="0">
                  <a:pos x="1492" y="832"/>
                </a:cxn>
                <a:cxn ang="0">
                  <a:pos x="1536" y="795"/>
                </a:cxn>
                <a:cxn ang="0">
                  <a:pos x="1580" y="759"/>
                </a:cxn>
                <a:cxn ang="0">
                  <a:pos x="1613" y="730"/>
                </a:cxn>
                <a:cxn ang="0">
                  <a:pos x="1637" y="714"/>
                </a:cxn>
                <a:cxn ang="0">
                  <a:pos x="1681" y="677"/>
                </a:cxn>
                <a:cxn ang="0">
                  <a:pos x="1726" y="645"/>
                </a:cxn>
                <a:cxn ang="0">
                  <a:pos x="1770" y="613"/>
                </a:cxn>
                <a:cxn ang="0">
                  <a:pos x="1826" y="568"/>
                </a:cxn>
                <a:cxn ang="0">
                  <a:pos x="1871" y="532"/>
                </a:cxn>
                <a:cxn ang="0">
                  <a:pos x="1911" y="495"/>
                </a:cxn>
                <a:cxn ang="0">
                  <a:pos x="1947" y="467"/>
                </a:cxn>
                <a:cxn ang="0">
                  <a:pos x="1967" y="450"/>
                </a:cxn>
                <a:cxn ang="0">
                  <a:pos x="2012" y="414"/>
                </a:cxn>
                <a:cxn ang="0">
                  <a:pos x="2056" y="381"/>
                </a:cxn>
                <a:cxn ang="0">
                  <a:pos x="2104" y="345"/>
                </a:cxn>
                <a:cxn ang="0">
                  <a:pos x="2157" y="304"/>
                </a:cxn>
                <a:cxn ang="0">
                  <a:pos x="2201" y="264"/>
                </a:cxn>
                <a:cxn ang="0">
                  <a:pos x="2241" y="227"/>
                </a:cxn>
                <a:cxn ang="0">
                  <a:pos x="2278" y="203"/>
                </a:cxn>
                <a:cxn ang="0">
                  <a:pos x="2298" y="183"/>
                </a:cxn>
                <a:cxn ang="0">
                  <a:pos x="2342" y="150"/>
                </a:cxn>
                <a:cxn ang="0">
                  <a:pos x="2387" y="118"/>
                </a:cxn>
                <a:cxn ang="0">
                  <a:pos x="2435" y="81"/>
                </a:cxn>
                <a:cxn ang="0">
                  <a:pos x="2487" y="37"/>
                </a:cxn>
                <a:cxn ang="0">
                  <a:pos x="2532" y="0"/>
                </a:cxn>
              </a:cxnLst>
              <a:rect l="0" t="0" r="r" b="b"/>
              <a:pathLst>
                <a:path w="2532" h="2024">
                  <a:moveTo>
                    <a:pt x="0" y="2020"/>
                  </a:moveTo>
                  <a:lnTo>
                    <a:pt x="12" y="2011"/>
                  </a:lnTo>
                  <a:lnTo>
                    <a:pt x="12" y="2016"/>
                  </a:lnTo>
                  <a:lnTo>
                    <a:pt x="4" y="2024"/>
                  </a:lnTo>
                  <a:lnTo>
                    <a:pt x="0" y="2024"/>
                  </a:lnTo>
                  <a:lnTo>
                    <a:pt x="0" y="2020"/>
                  </a:lnTo>
                  <a:close/>
                  <a:moveTo>
                    <a:pt x="25" y="2003"/>
                  </a:moveTo>
                  <a:lnTo>
                    <a:pt x="33" y="1995"/>
                  </a:lnTo>
                  <a:lnTo>
                    <a:pt x="37" y="1995"/>
                  </a:lnTo>
                  <a:lnTo>
                    <a:pt x="37" y="1999"/>
                  </a:lnTo>
                  <a:lnTo>
                    <a:pt x="25" y="2007"/>
                  </a:lnTo>
                  <a:lnTo>
                    <a:pt x="25" y="2003"/>
                  </a:lnTo>
                  <a:close/>
                  <a:moveTo>
                    <a:pt x="45" y="1983"/>
                  </a:moveTo>
                  <a:lnTo>
                    <a:pt x="57" y="1979"/>
                  </a:lnTo>
                  <a:lnTo>
                    <a:pt x="49" y="1987"/>
                  </a:lnTo>
                  <a:lnTo>
                    <a:pt x="45" y="1987"/>
                  </a:lnTo>
                  <a:lnTo>
                    <a:pt x="45" y="1983"/>
                  </a:lnTo>
                  <a:close/>
                  <a:moveTo>
                    <a:pt x="69" y="1967"/>
                  </a:moveTo>
                  <a:lnTo>
                    <a:pt x="77" y="1959"/>
                  </a:lnTo>
                  <a:lnTo>
                    <a:pt x="81" y="1959"/>
                  </a:lnTo>
                  <a:lnTo>
                    <a:pt x="81" y="1963"/>
                  </a:lnTo>
                  <a:lnTo>
                    <a:pt x="69" y="1971"/>
                  </a:lnTo>
                  <a:lnTo>
                    <a:pt x="69" y="1967"/>
                  </a:lnTo>
                  <a:close/>
                  <a:moveTo>
                    <a:pt x="89" y="1951"/>
                  </a:moveTo>
                  <a:lnTo>
                    <a:pt x="101" y="1943"/>
                  </a:lnTo>
                  <a:lnTo>
                    <a:pt x="101" y="1947"/>
                  </a:lnTo>
                  <a:lnTo>
                    <a:pt x="93" y="1955"/>
                  </a:lnTo>
                  <a:lnTo>
                    <a:pt x="89" y="1951"/>
                  </a:lnTo>
                  <a:close/>
                  <a:moveTo>
                    <a:pt x="113" y="1930"/>
                  </a:moveTo>
                  <a:lnTo>
                    <a:pt x="121" y="1926"/>
                  </a:lnTo>
                  <a:lnTo>
                    <a:pt x="125" y="1926"/>
                  </a:lnTo>
                  <a:lnTo>
                    <a:pt x="113" y="1934"/>
                  </a:lnTo>
                  <a:lnTo>
                    <a:pt x="113" y="1930"/>
                  </a:lnTo>
                  <a:close/>
                  <a:moveTo>
                    <a:pt x="133" y="1914"/>
                  </a:moveTo>
                  <a:lnTo>
                    <a:pt x="141" y="1906"/>
                  </a:lnTo>
                  <a:lnTo>
                    <a:pt x="145" y="1906"/>
                  </a:lnTo>
                  <a:lnTo>
                    <a:pt x="145" y="1910"/>
                  </a:lnTo>
                  <a:lnTo>
                    <a:pt x="137" y="1918"/>
                  </a:lnTo>
                  <a:lnTo>
                    <a:pt x="133" y="1918"/>
                  </a:lnTo>
                  <a:lnTo>
                    <a:pt x="133" y="1914"/>
                  </a:lnTo>
                  <a:close/>
                  <a:moveTo>
                    <a:pt x="158" y="1898"/>
                  </a:moveTo>
                  <a:lnTo>
                    <a:pt x="166" y="1890"/>
                  </a:lnTo>
                  <a:lnTo>
                    <a:pt x="170" y="1890"/>
                  </a:lnTo>
                  <a:lnTo>
                    <a:pt x="170" y="1894"/>
                  </a:lnTo>
                  <a:lnTo>
                    <a:pt x="158" y="1898"/>
                  </a:lnTo>
                  <a:close/>
                  <a:moveTo>
                    <a:pt x="178" y="1878"/>
                  </a:moveTo>
                  <a:lnTo>
                    <a:pt x="186" y="1870"/>
                  </a:lnTo>
                  <a:lnTo>
                    <a:pt x="190" y="1874"/>
                  </a:lnTo>
                  <a:lnTo>
                    <a:pt x="182" y="1882"/>
                  </a:lnTo>
                  <a:lnTo>
                    <a:pt x="178" y="1882"/>
                  </a:lnTo>
                  <a:lnTo>
                    <a:pt x="178" y="1878"/>
                  </a:lnTo>
                  <a:close/>
                  <a:moveTo>
                    <a:pt x="202" y="1861"/>
                  </a:moveTo>
                  <a:lnTo>
                    <a:pt x="210" y="1853"/>
                  </a:lnTo>
                  <a:lnTo>
                    <a:pt x="214" y="1853"/>
                  </a:lnTo>
                  <a:lnTo>
                    <a:pt x="214" y="1857"/>
                  </a:lnTo>
                  <a:lnTo>
                    <a:pt x="202" y="1866"/>
                  </a:lnTo>
                  <a:lnTo>
                    <a:pt x="198" y="1866"/>
                  </a:lnTo>
                  <a:lnTo>
                    <a:pt x="202" y="1861"/>
                  </a:lnTo>
                  <a:close/>
                  <a:moveTo>
                    <a:pt x="222" y="1845"/>
                  </a:moveTo>
                  <a:lnTo>
                    <a:pt x="230" y="1837"/>
                  </a:lnTo>
                  <a:lnTo>
                    <a:pt x="234" y="1837"/>
                  </a:lnTo>
                  <a:lnTo>
                    <a:pt x="234" y="1841"/>
                  </a:lnTo>
                  <a:lnTo>
                    <a:pt x="226" y="1845"/>
                  </a:lnTo>
                  <a:lnTo>
                    <a:pt x="222" y="1845"/>
                  </a:lnTo>
                  <a:close/>
                  <a:moveTo>
                    <a:pt x="246" y="1825"/>
                  </a:moveTo>
                  <a:lnTo>
                    <a:pt x="254" y="1817"/>
                  </a:lnTo>
                  <a:lnTo>
                    <a:pt x="258" y="1817"/>
                  </a:lnTo>
                  <a:lnTo>
                    <a:pt x="258" y="1821"/>
                  </a:lnTo>
                  <a:lnTo>
                    <a:pt x="246" y="1829"/>
                  </a:lnTo>
                  <a:lnTo>
                    <a:pt x="242" y="1829"/>
                  </a:lnTo>
                  <a:lnTo>
                    <a:pt x="246" y="1825"/>
                  </a:lnTo>
                  <a:close/>
                  <a:moveTo>
                    <a:pt x="266" y="1809"/>
                  </a:moveTo>
                  <a:lnTo>
                    <a:pt x="274" y="1801"/>
                  </a:lnTo>
                  <a:lnTo>
                    <a:pt x="279" y="1801"/>
                  </a:lnTo>
                  <a:lnTo>
                    <a:pt x="279" y="1805"/>
                  </a:lnTo>
                  <a:lnTo>
                    <a:pt x="270" y="1813"/>
                  </a:lnTo>
                  <a:lnTo>
                    <a:pt x="266" y="1813"/>
                  </a:lnTo>
                  <a:lnTo>
                    <a:pt x="266" y="1809"/>
                  </a:lnTo>
                  <a:close/>
                  <a:moveTo>
                    <a:pt x="287" y="1793"/>
                  </a:moveTo>
                  <a:lnTo>
                    <a:pt x="299" y="1784"/>
                  </a:lnTo>
                  <a:lnTo>
                    <a:pt x="303" y="1784"/>
                  </a:lnTo>
                  <a:lnTo>
                    <a:pt x="299" y="1784"/>
                  </a:lnTo>
                  <a:lnTo>
                    <a:pt x="291" y="1793"/>
                  </a:lnTo>
                  <a:lnTo>
                    <a:pt x="287" y="1793"/>
                  </a:lnTo>
                  <a:close/>
                  <a:moveTo>
                    <a:pt x="311" y="1772"/>
                  </a:moveTo>
                  <a:lnTo>
                    <a:pt x="319" y="1764"/>
                  </a:lnTo>
                  <a:lnTo>
                    <a:pt x="323" y="1764"/>
                  </a:lnTo>
                  <a:lnTo>
                    <a:pt x="323" y="1768"/>
                  </a:lnTo>
                  <a:lnTo>
                    <a:pt x="315" y="1776"/>
                  </a:lnTo>
                  <a:lnTo>
                    <a:pt x="311" y="1776"/>
                  </a:lnTo>
                  <a:lnTo>
                    <a:pt x="311" y="1772"/>
                  </a:lnTo>
                  <a:close/>
                  <a:moveTo>
                    <a:pt x="331" y="1756"/>
                  </a:moveTo>
                  <a:lnTo>
                    <a:pt x="343" y="1748"/>
                  </a:lnTo>
                  <a:lnTo>
                    <a:pt x="347" y="1748"/>
                  </a:lnTo>
                  <a:lnTo>
                    <a:pt x="343" y="1752"/>
                  </a:lnTo>
                  <a:lnTo>
                    <a:pt x="335" y="1760"/>
                  </a:lnTo>
                  <a:lnTo>
                    <a:pt x="331" y="1760"/>
                  </a:lnTo>
                  <a:lnTo>
                    <a:pt x="331" y="1756"/>
                  </a:lnTo>
                  <a:close/>
                  <a:moveTo>
                    <a:pt x="355" y="1736"/>
                  </a:moveTo>
                  <a:lnTo>
                    <a:pt x="363" y="1732"/>
                  </a:lnTo>
                  <a:lnTo>
                    <a:pt x="367" y="1732"/>
                  </a:lnTo>
                  <a:lnTo>
                    <a:pt x="359" y="1740"/>
                  </a:lnTo>
                  <a:lnTo>
                    <a:pt x="355" y="1740"/>
                  </a:lnTo>
                  <a:lnTo>
                    <a:pt x="355" y="1736"/>
                  </a:lnTo>
                  <a:close/>
                  <a:moveTo>
                    <a:pt x="375" y="1720"/>
                  </a:moveTo>
                  <a:lnTo>
                    <a:pt x="387" y="1711"/>
                  </a:lnTo>
                  <a:lnTo>
                    <a:pt x="387" y="1715"/>
                  </a:lnTo>
                  <a:lnTo>
                    <a:pt x="379" y="1724"/>
                  </a:lnTo>
                  <a:lnTo>
                    <a:pt x="375" y="1724"/>
                  </a:lnTo>
                  <a:lnTo>
                    <a:pt x="375" y="1720"/>
                  </a:lnTo>
                  <a:close/>
                  <a:moveTo>
                    <a:pt x="399" y="1703"/>
                  </a:moveTo>
                  <a:lnTo>
                    <a:pt x="407" y="1695"/>
                  </a:lnTo>
                  <a:lnTo>
                    <a:pt x="412" y="1695"/>
                  </a:lnTo>
                  <a:lnTo>
                    <a:pt x="412" y="1699"/>
                  </a:lnTo>
                  <a:lnTo>
                    <a:pt x="403" y="1707"/>
                  </a:lnTo>
                  <a:lnTo>
                    <a:pt x="399" y="1703"/>
                  </a:lnTo>
                  <a:close/>
                  <a:moveTo>
                    <a:pt x="420" y="1683"/>
                  </a:moveTo>
                  <a:lnTo>
                    <a:pt x="432" y="1679"/>
                  </a:lnTo>
                  <a:lnTo>
                    <a:pt x="424" y="1687"/>
                  </a:lnTo>
                  <a:lnTo>
                    <a:pt x="420" y="1687"/>
                  </a:lnTo>
                  <a:lnTo>
                    <a:pt x="420" y="1683"/>
                  </a:lnTo>
                  <a:close/>
                  <a:moveTo>
                    <a:pt x="444" y="1667"/>
                  </a:moveTo>
                  <a:lnTo>
                    <a:pt x="452" y="1659"/>
                  </a:lnTo>
                  <a:lnTo>
                    <a:pt x="456" y="1659"/>
                  </a:lnTo>
                  <a:lnTo>
                    <a:pt x="456" y="1663"/>
                  </a:lnTo>
                  <a:lnTo>
                    <a:pt x="444" y="1671"/>
                  </a:lnTo>
                  <a:lnTo>
                    <a:pt x="444" y="1667"/>
                  </a:lnTo>
                  <a:close/>
                  <a:moveTo>
                    <a:pt x="464" y="1651"/>
                  </a:moveTo>
                  <a:lnTo>
                    <a:pt x="476" y="1642"/>
                  </a:lnTo>
                  <a:lnTo>
                    <a:pt x="476" y="1647"/>
                  </a:lnTo>
                  <a:lnTo>
                    <a:pt x="468" y="1655"/>
                  </a:lnTo>
                  <a:lnTo>
                    <a:pt x="464" y="1651"/>
                  </a:lnTo>
                  <a:close/>
                  <a:moveTo>
                    <a:pt x="488" y="1630"/>
                  </a:moveTo>
                  <a:lnTo>
                    <a:pt x="496" y="1622"/>
                  </a:lnTo>
                  <a:lnTo>
                    <a:pt x="500" y="1626"/>
                  </a:lnTo>
                  <a:lnTo>
                    <a:pt x="488" y="1634"/>
                  </a:lnTo>
                  <a:lnTo>
                    <a:pt x="488" y="1630"/>
                  </a:lnTo>
                  <a:close/>
                  <a:moveTo>
                    <a:pt x="508" y="1614"/>
                  </a:moveTo>
                  <a:lnTo>
                    <a:pt x="520" y="1606"/>
                  </a:lnTo>
                  <a:lnTo>
                    <a:pt x="520" y="1610"/>
                  </a:lnTo>
                  <a:lnTo>
                    <a:pt x="512" y="1618"/>
                  </a:lnTo>
                  <a:lnTo>
                    <a:pt x="508" y="1618"/>
                  </a:lnTo>
                  <a:lnTo>
                    <a:pt x="508" y="1614"/>
                  </a:lnTo>
                  <a:close/>
                  <a:moveTo>
                    <a:pt x="532" y="1598"/>
                  </a:moveTo>
                  <a:lnTo>
                    <a:pt x="541" y="1590"/>
                  </a:lnTo>
                  <a:lnTo>
                    <a:pt x="545" y="1590"/>
                  </a:lnTo>
                  <a:lnTo>
                    <a:pt x="545" y="1594"/>
                  </a:lnTo>
                  <a:lnTo>
                    <a:pt x="532" y="1598"/>
                  </a:lnTo>
                  <a:close/>
                  <a:moveTo>
                    <a:pt x="553" y="1578"/>
                  </a:moveTo>
                  <a:lnTo>
                    <a:pt x="565" y="1570"/>
                  </a:lnTo>
                  <a:lnTo>
                    <a:pt x="565" y="1574"/>
                  </a:lnTo>
                  <a:lnTo>
                    <a:pt x="557" y="1582"/>
                  </a:lnTo>
                  <a:lnTo>
                    <a:pt x="553" y="1582"/>
                  </a:lnTo>
                  <a:lnTo>
                    <a:pt x="553" y="1578"/>
                  </a:lnTo>
                  <a:close/>
                  <a:moveTo>
                    <a:pt x="577" y="1561"/>
                  </a:moveTo>
                  <a:lnTo>
                    <a:pt x="585" y="1553"/>
                  </a:lnTo>
                  <a:lnTo>
                    <a:pt x="589" y="1553"/>
                  </a:lnTo>
                  <a:lnTo>
                    <a:pt x="589" y="1557"/>
                  </a:lnTo>
                  <a:lnTo>
                    <a:pt x="577" y="1565"/>
                  </a:lnTo>
                  <a:lnTo>
                    <a:pt x="577" y="1561"/>
                  </a:lnTo>
                  <a:close/>
                  <a:moveTo>
                    <a:pt x="597" y="1545"/>
                  </a:moveTo>
                  <a:lnTo>
                    <a:pt x="609" y="1537"/>
                  </a:lnTo>
                  <a:lnTo>
                    <a:pt x="609" y="1541"/>
                  </a:lnTo>
                  <a:lnTo>
                    <a:pt x="601" y="1545"/>
                  </a:lnTo>
                  <a:lnTo>
                    <a:pt x="597" y="1545"/>
                  </a:lnTo>
                  <a:close/>
                  <a:moveTo>
                    <a:pt x="621" y="1525"/>
                  </a:moveTo>
                  <a:lnTo>
                    <a:pt x="629" y="1517"/>
                  </a:lnTo>
                  <a:lnTo>
                    <a:pt x="633" y="1517"/>
                  </a:lnTo>
                  <a:lnTo>
                    <a:pt x="633" y="1521"/>
                  </a:lnTo>
                  <a:lnTo>
                    <a:pt x="621" y="1529"/>
                  </a:lnTo>
                  <a:lnTo>
                    <a:pt x="621" y="1525"/>
                  </a:lnTo>
                  <a:close/>
                  <a:moveTo>
                    <a:pt x="641" y="1509"/>
                  </a:moveTo>
                  <a:lnTo>
                    <a:pt x="653" y="1501"/>
                  </a:lnTo>
                  <a:lnTo>
                    <a:pt x="653" y="1505"/>
                  </a:lnTo>
                  <a:lnTo>
                    <a:pt x="645" y="1513"/>
                  </a:lnTo>
                  <a:lnTo>
                    <a:pt x="641" y="1513"/>
                  </a:lnTo>
                  <a:lnTo>
                    <a:pt x="641" y="1509"/>
                  </a:lnTo>
                  <a:close/>
                  <a:moveTo>
                    <a:pt x="665" y="1492"/>
                  </a:moveTo>
                  <a:lnTo>
                    <a:pt x="674" y="1484"/>
                  </a:lnTo>
                  <a:lnTo>
                    <a:pt x="678" y="1484"/>
                  </a:lnTo>
                  <a:lnTo>
                    <a:pt x="665" y="1492"/>
                  </a:lnTo>
                  <a:close/>
                  <a:moveTo>
                    <a:pt x="686" y="1472"/>
                  </a:moveTo>
                  <a:lnTo>
                    <a:pt x="694" y="1464"/>
                  </a:lnTo>
                  <a:lnTo>
                    <a:pt x="698" y="1464"/>
                  </a:lnTo>
                  <a:lnTo>
                    <a:pt x="698" y="1468"/>
                  </a:lnTo>
                  <a:lnTo>
                    <a:pt x="690" y="1476"/>
                  </a:lnTo>
                  <a:lnTo>
                    <a:pt x="686" y="1476"/>
                  </a:lnTo>
                  <a:lnTo>
                    <a:pt x="686" y="1472"/>
                  </a:lnTo>
                  <a:close/>
                  <a:moveTo>
                    <a:pt x="710" y="1456"/>
                  </a:moveTo>
                  <a:lnTo>
                    <a:pt x="718" y="1448"/>
                  </a:lnTo>
                  <a:lnTo>
                    <a:pt x="722" y="1448"/>
                  </a:lnTo>
                  <a:lnTo>
                    <a:pt x="722" y="1452"/>
                  </a:lnTo>
                  <a:lnTo>
                    <a:pt x="710" y="1460"/>
                  </a:lnTo>
                  <a:lnTo>
                    <a:pt x="710" y="1456"/>
                  </a:lnTo>
                  <a:close/>
                  <a:moveTo>
                    <a:pt x="730" y="1436"/>
                  </a:moveTo>
                  <a:lnTo>
                    <a:pt x="738" y="1432"/>
                  </a:lnTo>
                  <a:lnTo>
                    <a:pt x="742" y="1432"/>
                  </a:lnTo>
                  <a:lnTo>
                    <a:pt x="734" y="1440"/>
                  </a:lnTo>
                  <a:lnTo>
                    <a:pt x="730" y="1440"/>
                  </a:lnTo>
                  <a:lnTo>
                    <a:pt x="730" y="1436"/>
                  </a:lnTo>
                  <a:close/>
                  <a:moveTo>
                    <a:pt x="754" y="1419"/>
                  </a:moveTo>
                  <a:lnTo>
                    <a:pt x="762" y="1411"/>
                  </a:lnTo>
                  <a:lnTo>
                    <a:pt x="766" y="1411"/>
                  </a:lnTo>
                  <a:lnTo>
                    <a:pt x="766" y="1415"/>
                  </a:lnTo>
                  <a:lnTo>
                    <a:pt x="754" y="1424"/>
                  </a:lnTo>
                  <a:lnTo>
                    <a:pt x="754" y="1419"/>
                  </a:lnTo>
                  <a:close/>
                  <a:moveTo>
                    <a:pt x="774" y="1403"/>
                  </a:moveTo>
                  <a:lnTo>
                    <a:pt x="782" y="1395"/>
                  </a:lnTo>
                  <a:lnTo>
                    <a:pt x="786" y="1395"/>
                  </a:lnTo>
                  <a:lnTo>
                    <a:pt x="786" y="1399"/>
                  </a:lnTo>
                  <a:lnTo>
                    <a:pt x="778" y="1407"/>
                  </a:lnTo>
                  <a:lnTo>
                    <a:pt x="774" y="1403"/>
                  </a:lnTo>
                  <a:close/>
                  <a:moveTo>
                    <a:pt x="798" y="1383"/>
                  </a:moveTo>
                  <a:lnTo>
                    <a:pt x="807" y="1379"/>
                  </a:lnTo>
                  <a:lnTo>
                    <a:pt x="811" y="1379"/>
                  </a:lnTo>
                  <a:lnTo>
                    <a:pt x="798" y="1387"/>
                  </a:lnTo>
                  <a:lnTo>
                    <a:pt x="794" y="1387"/>
                  </a:lnTo>
                  <a:lnTo>
                    <a:pt x="798" y="1383"/>
                  </a:lnTo>
                  <a:close/>
                  <a:moveTo>
                    <a:pt x="819" y="1367"/>
                  </a:moveTo>
                  <a:lnTo>
                    <a:pt x="827" y="1359"/>
                  </a:lnTo>
                  <a:lnTo>
                    <a:pt x="831" y="1359"/>
                  </a:lnTo>
                  <a:lnTo>
                    <a:pt x="831" y="1363"/>
                  </a:lnTo>
                  <a:lnTo>
                    <a:pt x="823" y="1371"/>
                  </a:lnTo>
                  <a:lnTo>
                    <a:pt x="819" y="1371"/>
                  </a:lnTo>
                  <a:lnTo>
                    <a:pt x="819" y="1367"/>
                  </a:lnTo>
                  <a:close/>
                  <a:moveTo>
                    <a:pt x="843" y="1351"/>
                  </a:moveTo>
                  <a:lnTo>
                    <a:pt x="851" y="1342"/>
                  </a:lnTo>
                  <a:lnTo>
                    <a:pt x="855" y="1342"/>
                  </a:lnTo>
                  <a:lnTo>
                    <a:pt x="851" y="1347"/>
                  </a:lnTo>
                  <a:lnTo>
                    <a:pt x="843" y="1351"/>
                  </a:lnTo>
                  <a:lnTo>
                    <a:pt x="839" y="1351"/>
                  </a:lnTo>
                  <a:lnTo>
                    <a:pt x="843" y="1351"/>
                  </a:lnTo>
                  <a:close/>
                  <a:moveTo>
                    <a:pt x="863" y="1330"/>
                  </a:moveTo>
                  <a:lnTo>
                    <a:pt x="871" y="1322"/>
                  </a:lnTo>
                  <a:lnTo>
                    <a:pt x="875" y="1326"/>
                  </a:lnTo>
                  <a:lnTo>
                    <a:pt x="867" y="1334"/>
                  </a:lnTo>
                  <a:lnTo>
                    <a:pt x="863" y="1334"/>
                  </a:lnTo>
                  <a:lnTo>
                    <a:pt x="863" y="1330"/>
                  </a:lnTo>
                  <a:close/>
                  <a:moveTo>
                    <a:pt x="883" y="1314"/>
                  </a:moveTo>
                  <a:lnTo>
                    <a:pt x="895" y="1306"/>
                  </a:lnTo>
                  <a:lnTo>
                    <a:pt x="899" y="1306"/>
                  </a:lnTo>
                  <a:lnTo>
                    <a:pt x="895" y="1310"/>
                  </a:lnTo>
                  <a:lnTo>
                    <a:pt x="887" y="1318"/>
                  </a:lnTo>
                  <a:lnTo>
                    <a:pt x="883" y="1318"/>
                  </a:lnTo>
                  <a:lnTo>
                    <a:pt x="883" y="1314"/>
                  </a:lnTo>
                  <a:close/>
                  <a:moveTo>
                    <a:pt x="907" y="1298"/>
                  </a:moveTo>
                  <a:lnTo>
                    <a:pt x="915" y="1290"/>
                  </a:lnTo>
                  <a:lnTo>
                    <a:pt x="919" y="1290"/>
                  </a:lnTo>
                  <a:lnTo>
                    <a:pt x="919" y="1294"/>
                  </a:lnTo>
                  <a:lnTo>
                    <a:pt x="911" y="1298"/>
                  </a:lnTo>
                  <a:lnTo>
                    <a:pt x="907" y="1298"/>
                  </a:lnTo>
                  <a:close/>
                  <a:moveTo>
                    <a:pt x="927" y="1278"/>
                  </a:moveTo>
                  <a:lnTo>
                    <a:pt x="940" y="1269"/>
                  </a:lnTo>
                  <a:lnTo>
                    <a:pt x="940" y="1274"/>
                  </a:lnTo>
                  <a:lnTo>
                    <a:pt x="931" y="1282"/>
                  </a:lnTo>
                  <a:lnTo>
                    <a:pt x="927" y="1282"/>
                  </a:lnTo>
                  <a:lnTo>
                    <a:pt x="927" y="1278"/>
                  </a:lnTo>
                  <a:close/>
                  <a:moveTo>
                    <a:pt x="952" y="1261"/>
                  </a:moveTo>
                  <a:lnTo>
                    <a:pt x="960" y="1253"/>
                  </a:lnTo>
                  <a:lnTo>
                    <a:pt x="964" y="1253"/>
                  </a:lnTo>
                  <a:lnTo>
                    <a:pt x="964" y="1257"/>
                  </a:lnTo>
                  <a:lnTo>
                    <a:pt x="956" y="1265"/>
                  </a:lnTo>
                  <a:lnTo>
                    <a:pt x="952" y="1265"/>
                  </a:lnTo>
                  <a:lnTo>
                    <a:pt x="952" y="1261"/>
                  </a:lnTo>
                  <a:close/>
                  <a:moveTo>
                    <a:pt x="972" y="1245"/>
                  </a:moveTo>
                  <a:lnTo>
                    <a:pt x="984" y="1237"/>
                  </a:lnTo>
                  <a:lnTo>
                    <a:pt x="976" y="1245"/>
                  </a:lnTo>
                  <a:lnTo>
                    <a:pt x="972" y="1245"/>
                  </a:lnTo>
                  <a:close/>
                  <a:moveTo>
                    <a:pt x="996" y="1225"/>
                  </a:moveTo>
                  <a:lnTo>
                    <a:pt x="1004" y="1217"/>
                  </a:lnTo>
                  <a:lnTo>
                    <a:pt x="1008" y="1217"/>
                  </a:lnTo>
                  <a:lnTo>
                    <a:pt x="1008" y="1221"/>
                  </a:lnTo>
                  <a:lnTo>
                    <a:pt x="996" y="1229"/>
                  </a:lnTo>
                  <a:lnTo>
                    <a:pt x="996" y="1225"/>
                  </a:lnTo>
                  <a:close/>
                  <a:moveTo>
                    <a:pt x="1016" y="1209"/>
                  </a:moveTo>
                  <a:lnTo>
                    <a:pt x="1028" y="1201"/>
                  </a:lnTo>
                  <a:lnTo>
                    <a:pt x="1028" y="1205"/>
                  </a:lnTo>
                  <a:lnTo>
                    <a:pt x="1020" y="1213"/>
                  </a:lnTo>
                  <a:lnTo>
                    <a:pt x="1016" y="1213"/>
                  </a:lnTo>
                  <a:lnTo>
                    <a:pt x="1016" y="1209"/>
                  </a:lnTo>
                  <a:close/>
                  <a:moveTo>
                    <a:pt x="1040" y="1188"/>
                  </a:moveTo>
                  <a:lnTo>
                    <a:pt x="1048" y="1184"/>
                  </a:lnTo>
                  <a:lnTo>
                    <a:pt x="1052" y="1184"/>
                  </a:lnTo>
                  <a:lnTo>
                    <a:pt x="1040" y="1192"/>
                  </a:lnTo>
                  <a:lnTo>
                    <a:pt x="1040" y="1188"/>
                  </a:lnTo>
                  <a:close/>
                  <a:moveTo>
                    <a:pt x="1060" y="1172"/>
                  </a:moveTo>
                  <a:lnTo>
                    <a:pt x="1073" y="1164"/>
                  </a:lnTo>
                  <a:lnTo>
                    <a:pt x="1073" y="1168"/>
                  </a:lnTo>
                  <a:lnTo>
                    <a:pt x="1064" y="1176"/>
                  </a:lnTo>
                  <a:lnTo>
                    <a:pt x="1060" y="1176"/>
                  </a:lnTo>
                  <a:lnTo>
                    <a:pt x="1060" y="1172"/>
                  </a:lnTo>
                  <a:close/>
                  <a:moveTo>
                    <a:pt x="1085" y="1156"/>
                  </a:moveTo>
                  <a:lnTo>
                    <a:pt x="1093" y="1148"/>
                  </a:lnTo>
                  <a:lnTo>
                    <a:pt x="1097" y="1148"/>
                  </a:lnTo>
                  <a:lnTo>
                    <a:pt x="1097" y="1152"/>
                  </a:lnTo>
                  <a:lnTo>
                    <a:pt x="1085" y="1160"/>
                  </a:lnTo>
                  <a:lnTo>
                    <a:pt x="1085" y="1156"/>
                  </a:lnTo>
                  <a:close/>
                  <a:moveTo>
                    <a:pt x="1105" y="1136"/>
                  </a:moveTo>
                  <a:lnTo>
                    <a:pt x="1117" y="1132"/>
                  </a:lnTo>
                  <a:lnTo>
                    <a:pt x="1109" y="1140"/>
                  </a:lnTo>
                  <a:lnTo>
                    <a:pt x="1105" y="1140"/>
                  </a:lnTo>
                  <a:lnTo>
                    <a:pt x="1105" y="1136"/>
                  </a:lnTo>
                  <a:close/>
                  <a:moveTo>
                    <a:pt x="1129" y="1119"/>
                  </a:moveTo>
                  <a:lnTo>
                    <a:pt x="1137" y="1111"/>
                  </a:lnTo>
                  <a:lnTo>
                    <a:pt x="1141" y="1111"/>
                  </a:lnTo>
                  <a:lnTo>
                    <a:pt x="1141" y="1115"/>
                  </a:lnTo>
                  <a:lnTo>
                    <a:pt x="1129" y="1123"/>
                  </a:lnTo>
                  <a:lnTo>
                    <a:pt x="1129" y="1119"/>
                  </a:lnTo>
                  <a:close/>
                  <a:moveTo>
                    <a:pt x="1149" y="1103"/>
                  </a:moveTo>
                  <a:lnTo>
                    <a:pt x="1161" y="1095"/>
                  </a:lnTo>
                  <a:lnTo>
                    <a:pt x="1161" y="1099"/>
                  </a:lnTo>
                  <a:lnTo>
                    <a:pt x="1153" y="1107"/>
                  </a:lnTo>
                  <a:lnTo>
                    <a:pt x="1149" y="1103"/>
                  </a:lnTo>
                  <a:close/>
                  <a:moveTo>
                    <a:pt x="1173" y="1083"/>
                  </a:moveTo>
                  <a:lnTo>
                    <a:pt x="1181" y="1075"/>
                  </a:lnTo>
                  <a:lnTo>
                    <a:pt x="1185" y="1079"/>
                  </a:lnTo>
                  <a:lnTo>
                    <a:pt x="1173" y="1087"/>
                  </a:lnTo>
                  <a:lnTo>
                    <a:pt x="1173" y="1083"/>
                  </a:lnTo>
                  <a:close/>
                  <a:moveTo>
                    <a:pt x="1193" y="1067"/>
                  </a:moveTo>
                  <a:lnTo>
                    <a:pt x="1206" y="1059"/>
                  </a:lnTo>
                  <a:lnTo>
                    <a:pt x="1206" y="1063"/>
                  </a:lnTo>
                  <a:lnTo>
                    <a:pt x="1198" y="1071"/>
                  </a:lnTo>
                  <a:lnTo>
                    <a:pt x="1193" y="1071"/>
                  </a:lnTo>
                  <a:lnTo>
                    <a:pt x="1193" y="1067"/>
                  </a:lnTo>
                  <a:close/>
                  <a:moveTo>
                    <a:pt x="1218" y="1051"/>
                  </a:moveTo>
                  <a:lnTo>
                    <a:pt x="1226" y="1042"/>
                  </a:lnTo>
                  <a:lnTo>
                    <a:pt x="1230" y="1042"/>
                  </a:lnTo>
                  <a:lnTo>
                    <a:pt x="1230" y="1046"/>
                  </a:lnTo>
                  <a:lnTo>
                    <a:pt x="1218" y="1051"/>
                  </a:lnTo>
                  <a:close/>
                  <a:moveTo>
                    <a:pt x="1238" y="1030"/>
                  </a:moveTo>
                  <a:lnTo>
                    <a:pt x="1250" y="1022"/>
                  </a:lnTo>
                  <a:lnTo>
                    <a:pt x="1250" y="1026"/>
                  </a:lnTo>
                  <a:lnTo>
                    <a:pt x="1242" y="1034"/>
                  </a:lnTo>
                  <a:lnTo>
                    <a:pt x="1238" y="1034"/>
                  </a:lnTo>
                  <a:lnTo>
                    <a:pt x="1238" y="1030"/>
                  </a:lnTo>
                  <a:close/>
                  <a:moveTo>
                    <a:pt x="1262" y="1014"/>
                  </a:moveTo>
                  <a:lnTo>
                    <a:pt x="1270" y="1006"/>
                  </a:lnTo>
                  <a:lnTo>
                    <a:pt x="1274" y="1006"/>
                  </a:lnTo>
                  <a:lnTo>
                    <a:pt x="1274" y="1010"/>
                  </a:lnTo>
                  <a:lnTo>
                    <a:pt x="1262" y="1018"/>
                  </a:lnTo>
                  <a:lnTo>
                    <a:pt x="1262" y="1014"/>
                  </a:lnTo>
                  <a:close/>
                  <a:moveTo>
                    <a:pt x="1282" y="998"/>
                  </a:moveTo>
                  <a:lnTo>
                    <a:pt x="1290" y="990"/>
                  </a:lnTo>
                  <a:lnTo>
                    <a:pt x="1294" y="990"/>
                  </a:lnTo>
                  <a:lnTo>
                    <a:pt x="1294" y="994"/>
                  </a:lnTo>
                  <a:lnTo>
                    <a:pt x="1286" y="998"/>
                  </a:lnTo>
                  <a:lnTo>
                    <a:pt x="1282" y="998"/>
                  </a:lnTo>
                  <a:close/>
                  <a:moveTo>
                    <a:pt x="1306" y="978"/>
                  </a:moveTo>
                  <a:lnTo>
                    <a:pt x="1314" y="969"/>
                  </a:lnTo>
                  <a:lnTo>
                    <a:pt x="1318" y="969"/>
                  </a:lnTo>
                  <a:lnTo>
                    <a:pt x="1318" y="973"/>
                  </a:lnTo>
                  <a:lnTo>
                    <a:pt x="1306" y="982"/>
                  </a:lnTo>
                  <a:lnTo>
                    <a:pt x="1306" y="978"/>
                  </a:lnTo>
                  <a:close/>
                  <a:moveTo>
                    <a:pt x="1326" y="961"/>
                  </a:moveTo>
                  <a:lnTo>
                    <a:pt x="1335" y="953"/>
                  </a:lnTo>
                  <a:lnTo>
                    <a:pt x="1339" y="953"/>
                  </a:lnTo>
                  <a:lnTo>
                    <a:pt x="1339" y="957"/>
                  </a:lnTo>
                  <a:lnTo>
                    <a:pt x="1331" y="965"/>
                  </a:lnTo>
                  <a:lnTo>
                    <a:pt x="1326" y="965"/>
                  </a:lnTo>
                  <a:lnTo>
                    <a:pt x="1326" y="961"/>
                  </a:lnTo>
                  <a:close/>
                  <a:moveTo>
                    <a:pt x="1351" y="945"/>
                  </a:moveTo>
                  <a:lnTo>
                    <a:pt x="1359" y="937"/>
                  </a:lnTo>
                  <a:lnTo>
                    <a:pt x="1363" y="937"/>
                  </a:lnTo>
                  <a:lnTo>
                    <a:pt x="1351" y="945"/>
                  </a:lnTo>
                  <a:lnTo>
                    <a:pt x="1347" y="945"/>
                  </a:lnTo>
                  <a:lnTo>
                    <a:pt x="1351" y="945"/>
                  </a:lnTo>
                  <a:close/>
                  <a:moveTo>
                    <a:pt x="1371" y="925"/>
                  </a:moveTo>
                  <a:lnTo>
                    <a:pt x="1379" y="917"/>
                  </a:lnTo>
                  <a:lnTo>
                    <a:pt x="1383" y="917"/>
                  </a:lnTo>
                  <a:lnTo>
                    <a:pt x="1383" y="921"/>
                  </a:lnTo>
                  <a:lnTo>
                    <a:pt x="1375" y="929"/>
                  </a:lnTo>
                  <a:lnTo>
                    <a:pt x="1371" y="929"/>
                  </a:lnTo>
                  <a:lnTo>
                    <a:pt x="1371" y="925"/>
                  </a:lnTo>
                  <a:close/>
                  <a:moveTo>
                    <a:pt x="1395" y="909"/>
                  </a:moveTo>
                  <a:lnTo>
                    <a:pt x="1403" y="900"/>
                  </a:lnTo>
                  <a:lnTo>
                    <a:pt x="1407" y="900"/>
                  </a:lnTo>
                  <a:lnTo>
                    <a:pt x="1403" y="905"/>
                  </a:lnTo>
                  <a:lnTo>
                    <a:pt x="1395" y="913"/>
                  </a:lnTo>
                  <a:lnTo>
                    <a:pt x="1391" y="913"/>
                  </a:lnTo>
                  <a:lnTo>
                    <a:pt x="1395" y="909"/>
                  </a:lnTo>
                  <a:close/>
                  <a:moveTo>
                    <a:pt x="1415" y="888"/>
                  </a:moveTo>
                  <a:lnTo>
                    <a:pt x="1423" y="884"/>
                  </a:lnTo>
                  <a:lnTo>
                    <a:pt x="1427" y="884"/>
                  </a:lnTo>
                  <a:lnTo>
                    <a:pt x="1419" y="892"/>
                  </a:lnTo>
                  <a:lnTo>
                    <a:pt x="1415" y="892"/>
                  </a:lnTo>
                  <a:lnTo>
                    <a:pt x="1415" y="888"/>
                  </a:lnTo>
                  <a:close/>
                  <a:moveTo>
                    <a:pt x="1435" y="872"/>
                  </a:moveTo>
                  <a:lnTo>
                    <a:pt x="1447" y="864"/>
                  </a:lnTo>
                  <a:lnTo>
                    <a:pt x="1451" y="864"/>
                  </a:lnTo>
                  <a:lnTo>
                    <a:pt x="1447" y="868"/>
                  </a:lnTo>
                  <a:lnTo>
                    <a:pt x="1439" y="876"/>
                  </a:lnTo>
                  <a:lnTo>
                    <a:pt x="1435" y="876"/>
                  </a:lnTo>
                  <a:lnTo>
                    <a:pt x="1435" y="872"/>
                  </a:lnTo>
                  <a:close/>
                  <a:moveTo>
                    <a:pt x="1459" y="856"/>
                  </a:moveTo>
                  <a:lnTo>
                    <a:pt x="1468" y="848"/>
                  </a:lnTo>
                  <a:lnTo>
                    <a:pt x="1472" y="848"/>
                  </a:lnTo>
                  <a:lnTo>
                    <a:pt x="1472" y="852"/>
                  </a:lnTo>
                  <a:lnTo>
                    <a:pt x="1464" y="860"/>
                  </a:lnTo>
                  <a:lnTo>
                    <a:pt x="1459" y="856"/>
                  </a:lnTo>
                  <a:close/>
                  <a:moveTo>
                    <a:pt x="1480" y="836"/>
                  </a:moveTo>
                  <a:lnTo>
                    <a:pt x="1492" y="832"/>
                  </a:lnTo>
                  <a:lnTo>
                    <a:pt x="1484" y="840"/>
                  </a:lnTo>
                  <a:lnTo>
                    <a:pt x="1480" y="840"/>
                  </a:lnTo>
                  <a:lnTo>
                    <a:pt x="1480" y="836"/>
                  </a:lnTo>
                  <a:close/>
                  <a:moveTo>
                    <a:pt x="1504" y="819"/>
                  </a:moveTo>
                  <a:lnTo>
                    <a:pt x="1512" y="811"/>
                  </a:lnTo>
                  <a:lnTo>
                    <a:pt x="1516" y="811"/>
                  </a:lnTo>
                  <a:lnTo>
                    <a:pt x="1516" y="815"/>
                  </a:lnTo>
                  <a:lnTo>
                    <a:pt x="1508" y="823"/>
                  </a:lnTo>
                  <a:lnTo>
                    <a:pt x="1504" y="823"/>
                  </a:lnTo>
                  <a:lnTo>
                    <a:pt x="1504" y="819"/>
                  </a:lnTo>
                  <a:close/>
                  <a:moveTo>
                    <a:pt x="1524" y="803"/>
                  </a:moveTo>
                  <a:lnTo>
                    <a:pt x="1536" y="795"/>
                  </a:lnTo>
                  <a:lnTo>
                    <a:pt x="1536" y="799"/>
                  </a:lnTo>
                  <a:lnTo>
                    <a:pt x="1528" y="803"/>
                  </a:lnTo>
                  <a:lnTo>
                    <a:pt x="1524" y="803"/>
                  </a:lnTo>
                  <a:close/>
                  <a:moveTo>
                    <a:pt x="1548" y="783"/>
                  </a:moveTo>
                  <a:lnTo>
                    <a:pt x="1556" y="775"/>
                  </a:lnTo>
                  <a:lnTo>
                    <a:pt x="1560" y="779"/>
                  </a:lnTo>
                  <a:lnTo>
                    <a:pt x="1552" y="787"/>
                  </a:lnTo>
                  <a:lnTo>
                    <a:pt x="1548" y="787"/>
                  </a:lnTo>
                  <a:lnTo>
                    <a:pt x="1548" y="783"/>
                  </a:lnTo>
                  <a:close/>
                  <a:moveTo>
                    <a:pt x="1568" y="767"/>
                  </a:moveTo>
                  <a:lnTo>
                    <a:pt x="1580" y="759"/>
                  </a:lnTo>
                  <a:lnTo>
                    <a:pt x="1580" y="763"/>
                  </a:lnTo>
                  <a:lnTo>
                    <a:pt x="1572" y="771"/>
                  </a:lnTo>
                  <a:lnTo>
                    <a:pt x="1568" y="771"/>
                  </a:lnTo>
                  <a:lnTo>
                    <a:pt x="1568" y="767"/>
                  </a:lnTo>
                  <a:close/>
                  <a:moveTo>
                    <a:pt x="1593" y="750"/>
                  </a:moveTo>
                  <a:lnTo>
                    <a:pt x="1601" y="742"/>
                  </a:lnTo>
                  <a:lnTo>
                    <a:pt x="1605" y="742"/>
                  </a:lnTo>
                  <a:lnTo>
                    <a:pt x="1605" y="746"/>
                  </a:lnTo>
                  <a:lnTo>
                    <a:pt x="1593" y="750"/>
                  </a:lnTo>
                  <a:close/>
                  <a:moveTo>
                    <a:pt x="1613" y="730"/>
                  </a:moveTo>
                  <a:lnTo>
                    <a:pt x="1625" y="722"/>
                  </a:lnTo>
                  <a:lnTo>
                    <a:pt x="1625" y="726"/>
                  </a:lnTo>
                  <a:lnTo>
                    <a:pt x="1617" y="734"/>
                  </a:lnTo>
                  <a:lnTo>
                    <a:pt x="1613" y="734"/>
                  </a:lnTo>
                  <a:lnTo>
                    <a:pt x="1613" y="730"/>
                  </a:lnTo>
                  <a:close/>
                  <a:moveTo>
                    <a:pt x="1637" y="714"/>
                  </a:moveTo>
                  <a:lnTo>
                    <a:pt x="1645" y="706"/>
                  </a:lnTo>
                  <a:lnTo>
                    <a:pt x="1649" y="706"/>
                  </a:lnTo>
                  <a:lnTo>
                    <a:pt x="1649" y="710"/>
                  </a:lnTo>
                  <a:lnTo>
                    <a:pt x="1637" y="718"/>
                  </a:lnTo>
                  <a:lnTo>
                    <a:pt x="1637" y="714"/>
                  </a:lnTo>
                  <a:close/>
                  <a:moveTo>
                    <a:pt x="1657" y="698"/>
                  </a:moveTo>
                  <a:lnTo>
                    <a:pt x="1669" y="690"/>
                  </a:lnTo>
                  <a:lnTo>
                    <a:pt x="1661" y="698"/>
                  </a:lnTo>
                  <a:lnTo>
                    <a:pt x="1657" y="698"/>
                  </a:lnTo>
                  <a:close/>
                  <a:moveTo>
                    <a:pt x="1681" y="677"/>
                  </a:moveTo>
                  <a:lnTo>
                    <a:pt x="1689" y="669"/>
                  </a:lnTo>
                  <a:lnTo>
                    <a:pt x="1693" y="669"/>
                  </a:lnTo>
                  <a:lnTo>
                    <a:pt x="1693" y="673"/>
                  </a:lnTo>
                  <a:lnTo>
                    <a:pt x="1681" y="682"/>
                  </a:lnTo>
                  <a:lnTo>
                    <a:pt x="1681" y="677"/>
                  </a:lnTo>
                  <a:close/>
                  <a:moveTo>
                    <a:pt x="1701" y="661"/>
                  </a:moveTo>
                  <a:lnTo>
                    <a:pt x="1713" y="653"/>
                  </a:lnTo>
                  <a:lnTo>
                    <a:pt x="1713" y="657"/>
                  </a:lnTo>
                  <a:lnTo>
                    <a:pt x="1705" y="665"/>
                  </a:lnTo>
                  <a:lnTo>
                    <a:pt x="1701" y="665"/>
                  </a:lnTo>
                  <a:lnTo>
                    <a:pt x="1701" y="661"/>
                  </a:lnTo>
                  <a:close/>
                  <a:moveTo>
                    <a:pt x="1726" y="641"/>
                  </a:moveTo>
                  <a:lnTo>
                    <a:pt x="1734" y="637"/>
                  </a:lnTo>
                  <a:lnTo>
                    <a:pt x="1738" y="637"/>
                  </a:lnTo>
                  <a:lnTo>
                    <a:pt x="1726" y="645"/>
                  </a:lnTo>
                  <a:lnTo>
                    <a:pt x="1726" y="641"/>
                  </a:lnTo>
                  <a:close/>
                  <a:moveTo>
                    <a:pt x="1746" y="625"/>
                  </a:moveTo>
                  <a:lnTo>
                    <a:pt x="1758" y="617"/>
                  </a:lnTo>
                  <a:lnTo>
                    <a:pt x="1758" y="621"/>
                  </a:lnTo>
                  <a:lnTo>
                    <a:pt x="1750" y="629"/>
                  </a:lnTo>
                  <a:lnTo>
                    <a:pt x="1746" y="629"/>
                  </a:lnTo>
                  <a:lnTo>
                    <a:pt x="1746" y="625"/>
                  </a:lnTo>
                  <a:close/>
                  <a:moveTo>
                    <a:pt x="1770" y="609"/>
                  </a:moveTo>
                  <a:lnTo>
                    <a:pt x="1778" y="600"/>
                  </a:lnTo>
                  <a:lnTo>
                    <a:pt x="1782" y="600"/>
                  </a:lnTo>
                  <a:lnTo>
                    <a:pt x="1782" y="604"/>
                  </a:lnTo>
                  <a:lnTo>
                    <a:pt x="1770" y="613"/>
                  </a:lnTo>
                  <a:lnTo>
                    <a:pt x="1770" y="609"/>
                  </a:lnTo>
                  <a:close/>
                  <a:moveTo>
                    <a:pt x="1790" y="588"/>
                  </a:moveTo>
                  <a:lnTo>
                    <a:pt x="1802" y="584"/>
                  </a:lnTo>
                  <a:lnTo>
                    <a:pt x="1794" y="592"/>
                  </a:lnTo>
                  <a:lnTo>
                    <a:pt x="1790" y="592"/>
                  </a:lnTo>
                  <a:lnTo>
                    <a:pt x="1790" y="588"/>
                  </a:lnTo>
                  <a:close/>
                  <a:moveTo>
                    <a:pt x="1814" y="572"/>
                  </a:moveTo>
                  <a:lnTo>
                    <a:pt x="1822" y="564"/>
                  </a:lnTo>
                  <a:lnTo>
                    <a:pt x="1826" y="564"/>
                  </a:lnTo>
                  <a:lnTo>
                    <a:pt x="1826" y="568"/>
                  </a:lnTo>
                  <a:lnTo>
                    <a:pt x="1814" y="576"/>
                  </a:lnTo>
                  <a:lnTo>
                    <a:pt x="1814" y="572"/>
                  </a:lnTo>
                  <a:close/>
                  <a:moveTo>
                    <a:pt x="1834" y="556"/>
                  </a:moveTo>
                  <a:lnTo>
                    <a:pt x="1842" y="548"/>
                  </a:lnTo>
                  <a:lnTo>
                    <a:pt x="1846" y="548"/>
                  </a:lnTo>
                  <a:lnTo>
                    <a:pt x="1846" y="552"/>
                  </a:lnTo>
                  <a:lnTo>
                    <a:pt x="1838" y="560"/>
                  </a:lnTo>
                  <a:lnTo>
                    <a:pt x="1834" y="556"/>
                  </a:lnTo>
                  <a:close/>
                  <a:moveTo>
                    <a:pt x="1859" y="536"/>
                  </a:moveTo>
                  <a:lnTo>
                    <a:pt x="1867" y="532"/>
                  </a:lnTo>
                  <a:lnTo>
                    <a:pt x="1871" y="532"/>
                  </a:lnTo>
                  <a:lnTo>
                    <a:pt x="1859" y="540"/>
                  </a:lnTo>
                  <a:lnTo>
                    <a:pt x="1859" y="536"/>
                  </a:lnTo>
                  <a:close/>
                  <a:moveTo>
                    <a:pt x="1879" y="519"/>
                  </a:moveTo>
                  <a:lnTo>
                    <a:pt x="1887" y="511"/>
                  </a:lnTo>
                  <a:lnTo>
                    <a:pt x="1891" y="511"/>
                  </a:lnTo>
                  <a:lnTo>
                    <a:pt x="1891" y="515"/>
                  </a:lnTo>
                  <a:lnTo>
                    <a:pt x="1883" y="523"/>
                  </a:lnTo>
                  <a:lnTo>
                    <a:pt x="1879" y="523"/>
                  </a:lnTo>
                  <a:lnTo>
                    <a:pt x="1879" y="519"/>
                  </a:lnTo>
                  <a:close/>
                  <a:moveTo>
                    <a:pt x="1903" y="503"/>
                  </a:moveTo>
                  <a:lnTo>
                    <a:pt x="1911" y="495"/>
                  </a:lnTo>
                  <a:lnTo>
                    <a:pt x="1915" y="495"/>
                  </a:lnTo>
                  <a:lnTo>
                    <a:pt x="1915" y="499"/>
                  </a:lnTo>
                  <a:lnTo>
                    <a:pt x="1903" y="503"/>
                  </a:lnTo>
                  <a:lnTo>
                    <a:pt x="1899" y="503"/>
                  </a:lnTo>
                  <a:lnTo>
                    <a:pt x="1903" y="503"/>
                  </a:lnTo>
                  <a:close/>
                  <a:moveTo>
                    <a:pt x="1923" y="483"/>
                  </a:moveTo>
                  <a:lnTo>
                    <a:pt x="1931" y="475"/>
                  </a:lnTo>
                  <a:lnTo>
                    <a:pt x="1935" y="479"/>
                  </a:lnTo>
                  <a:lnTo>
                    <a:pt x="1927" y="487"/>
                  </a:lnTo>
                  <a:lnTo>
                    <a:pt x="1923" y="487"/>
                  </a:lnTo>
                  <a:lnTo>
                    <a:pt x="1923" y="483"/>
                  </a:lnTo>
                  <a:close/>
                  <a:moveTo>
                    <a:pt x="1947" y="467"/>
                  </a:moveTo>
                  <a:lnTo>
                    <a:pt x="1955" y="459"/>
                  </a:lnTo>
                  <a:lnTo>
                    <a:pt x="1959" y="459"/>
                  </a:lnTo>
                  <a:lnTo>
                    <a:pt x="1959" y="463"/>
                  </a:lnTo>
                  <a:lnTo>
                    <a:pt x="1947" y="471"/>
                  </a:lnTo>
                  <a:lnTo>
                    <a:pt x="1943" y="471"/>
                  </a:lnTo>
                  <a:lnTo>
                    <a:pt x="1947" y="467"/>
                  </a:lnTo>
                  <a:close/>
                  <a:moveTo>
                    <a:pt x="1967" y="450"/>
                  </a:moveTo>
                  <a:lnTo>
                    <a:pt x="1975" y="442"/>
                  </a:lnTo>
                  <a:lnTo>
                    <a:pt x="1979" y="442"/>
                  </a:lnTo>
                  <a:lnTo>
                    <a:pt x="1979" y="446"/>
                  </a:lnTo>
                  <a:lnTo>
                    <a:pt x="1971" y="450"/>
                  </a:lnTo>
                  <a:lnTo>
                    <a:pt x="1967" y="450"/>
                  </a:lnTo>
                  <a:close/>
                  <a:moveTo>
                    <a:pt x="1988" y="430"/>
                  </a:moveTo>
                  <a:lnTo>
                    <a:pt x="2000" y="422"/>
                  </a:lnTo>
                  <a:lnTo>
                    <a:pt x="2004" y="422"/>
                  </a:lnTo>
                  <a:lnTo>
                    <a:pt x="2000" y="426"/>
                  </a:lnTo>
                  <a:lnTo>
                    <a:pt x="1992" y="434"/>
                  </a:lnTo>
                  <a:lnTo>
                    <a:pt x="1988" y="434"/>
                  </a:lnTo>
                  <a:lnTo>
                    <a:pt x="1988" y="430"/>
                  </a:lnTo>
                  <a:close/>
                  <a:moveTo>
                    <a:pt x="2012" y="414"/>
                  </a:moveTo>
                  <a:lnTo>
                    <a:pt x="2020" y="406"/>
                  </a:lnTo>
                  <a:lnTo>
                    <a:pt x="2024" y="406"/>
                  </a:lnTo>
                  <a:lnTo>
                    <a:pt x="2024" y="410"/>
                  </a:lnTo>
                  <a:lnTo>
                    <a:pt x="2016" y="418"/>
                  </a:lnTo>
                  <a:lnTo>
                    <a:pt x="2012" y="418"/>
                  </a:lnTo>
                  <a:lnTo>
                    <a:pt x="2012" y="414"/>
                  </a:lnTo>
                  <a:close/>
                  <a:moveTo>
                    <a:pt x="2032" y="398"/>
                  </a:moveTo>
                  <a:lnTo>
                    <a:pt x="2044" y="390"/>
                  </a:lnTo>
                  <a:lnTo>
                    <a:pt x="2048" y="390"/>
                  </a:lnTo>
                  <a:lnTo>
                    <a:pt x="2044" y="390"/>
                  </a:lnTo>
                  <a:lnTo>
                    <a:pt x="2036" y="398"/>
                  </a:lnTo>
                  <a:lnTo>
                    <a:pt x="2032" y="398"/>
                  </a:lnTo>
                  <a:close/>
                  <a:moveTo>
                    <a:pt x="2056" y="377"/>
                  </a:moveTo>
                  <a:lnTo>
                    <a:pt x="2064" y="369"/>
                  </a:lnTo>
                  <a:lnTo>
                    <a:pt x="2068" y="369"/>
                  </a:lnTo>
                  <a:lnTo>
                    <a:pt x="2068" y="373"/>
                  </a:lnTo>
                  <a:lnTo>
                    <a:pt x="2060" y="381"/>
                  </a:lnTo>
                  <a:lnTo>
                    <a:pt x="2056" y="381"/>
                  </a:lnTo>
                  <a:lnTo>
                    <a:pt x="2056" y="377"/>
                  </a:lnTo>
                  <a:close/>
                  <a:moveTo>
                    <a:pt x="2076" y="361"/>
                  </a:moveTo>
                  <a:lnTo>
                    <a:pt x="2088" y="353"/>
                  </a:lnTo>
                  <a:lnTo>
                    <a:pt x="2088" y="357"/>
                  </a:lnTo>
                  <a:lnTo>
                    <a:pt x="2080" y="365"/>
                  </a:lnTo>
                  <a:lnTo>
                    <a:pt x="2076" y="365"/>
                  </a:lnTo>
                  <a:lnTo>
                    <a:pt x="2076" y="361"/>
                  </a:lnTo>
                  <a:close/>
                  <a:moveTo>
                    <a:pt x="2100" y="341"/>
                  </a:moveTo>
                  <a:lnTo>
                    <a:pt x="2108" y="337"/>
                  </a:lnTo>
                  <a:lnTo>
                    <a:pt x="2112" y="337"/>
                  </a:lnTo>
                  <a:lnTo>
                    <a:pt x="2104" y="345"/>
                  </a:lnTo>
                  <a:lnTo>
                    <a:pt x="2100" y="345"/>
                  </a:lnTo>
                  <a:lnTo>
                    <a:pt x="2100" y="341"/>
                  </a:lnTo>
                  <a:close/>
                  <a:moveTo>
                    <a:pt x="2121" y="325"/>
                  </a:moveTo>
                  <a:lnTo>
                    <a:pt x="2133" y="317"/>
                  </a:lnTo>
                  <a:lnTo>
                    <a:pt x="2133" y="321"/>
                  </a:lnTo>
                  <a:lnTo>
                    <a:pt x="2125" y="329"/>
                  </a:lnTo>
                  <a:lnTo>
                    <a:pt x="2121" y="329"/>
                  </a:lnTo>
                  <a:lnTo>
                    <a:pt x="2121" y="325"/>
                  </a:lnTo>
                  <a:close/>
                  <a:moveTo>
                    <a:pt x="2145" y="309"/>
                  </a:moveTo>
                  <a:lnTo>
                    <a:pt x="2153" y="300"/>
                  </a:lnTo>
                  <a:lnTo>
                    <a:pt x="2157" y="300"/>
                  </a:lnTo>
                  <a:lnTo>
                    <a:pt x="2157" y="304"/>
                  </a:lnTo>
                  <a:lnTo>
                    <a:pt x="2145" y="313"/>
                  </a:lnTo>
                  <a:lnTo>
                    <a:pt x="2145" y="309"/>
                  </a:lnTo>
                  <a:close/>
                  <a:moveTo>
                    <a:pt x="2165" y="288"/>
                  </a:moveTo>
                  <a:lnTo>
                    <a:pt x="2177" y="284"/>
                  </a:lnTo>
                  <a:lnTo>
                    <a:pt x="2169" y="292"/>
                  </a:lnTo>
                  <a:lnTo>
                    <a:pt x="2165" y="292"/>
                  </a:lnTo>
                  <a:lnTo>
                    <a:pt x="2165" y="288"/>
                  </a:lnTo>
                  <a:close/>
                  <a:moveTo>
                    <a:pt x="2189" y="272"/>
                  </a:moveTo>
                  <a:lnTo>
                    <a:pt x="2197" y="264"/>
                  </a:lnTo>
                  <a:lnTo>
                    <a:pt x="2201" y="264"/>
                  </a:lnTo>
                  <a:lnTo>
                    <a:pt x="2201" y="268"/>
                  </a:lnTo>
                  <a:lnTo>
                    <a:pt x="2189" y="276"/>
                  </a:lnTo>
                  <a:lnTo>
                    <a:pt x="2189" y="272"/>
                  </a:lnTo>
                  <a:close/>
                  <a:moveTo>
                    <a:pt x="2209" y="256"/>
                  </a:moveTo>
                  <a:lnTo>
                    <a:pt x="2221" y="248"/>
                  </a:lnTo>
                  <a:lnTo>
                    <a:pt x="2221" y="252"/>
                  </a:lnTo>
                  <a:lnTo>
                    <a:pt x="2213" y="256"/>
                  </a:lnTo>
                  <a:lnTo>
                    <a:pt x="2209" y="256"/>
                  </a:lnTo>
                  <a:close/>
                  <a:moveTo>
                    <a:pt x="2233" y="236"/>
                  </a:moveTo>
                  <a:lnTo>
                    <a:pt x="2241" y="227"/>
                  </a:lnTo>
                  <a:lnTo>
                    <a:pt x="2245" y="231"/>
                  </a:lnTo>
                  <a:lnTo>
                    <a:pt x="2233" y="240"/>
                  </a:lnTo>
                  <a:lnTo>
                    <a:pt x="2233" y="236"/>
                  </a:lnTo>
                  <a:close/>
                  <a:moveTo>
                    <a:pt x="2254" y="219"/>
                  </a:moveTo>
                  <a:lnTo>
                    <a:pt x="2266" y="211"/>
                  </a:lnTo>
                  <a:lnTo>
                    <a:pt x="2266" y="215"/>
                  </a:lnTo>
                  <a:lnTo>
                    <a:pt x="2258" y="223"/>
                  </a:lnTo>
                  <a:lnTo>
                    <a:pt x="2254" y="223"/>
                  </a:lnTo>
                  <a:lnTo>
                    <a:pt x="2254" y="219"/>
                  </a:lnTo>
                  <a:close/>
                  <a:moveTo>
                    <a:pt x="2278" y="203"/>
                  </a:moveTo>
                  <a:lnTo>
                    <a:pt x="2286" y="195"/>
                  </a:lnTo>
                  <a:lnTo>
                    <a:pt x="2290" y="195"/>
                  </a:lnTo>
                  <a:lnTo>
                    <a:pt x="2290" y="199"/>
                  </a:lnTo>
                  <a:lnTo>
                    <a:pt x="2278" y="203"/>
                  </a:lnTo>
                  <a:close/>
                  <a:moveTo>
                    <a:pt x="2298" y="183"/>
                  </a:moveTo>
                  <a:lnTo>
                    <a:pt x="2310" y="175"/>
                  </a:lnTo>
                  <a:lnTo>
                    <a:pt x="2310" y="179"/>
                  </a:lnTo>
                  <a:lnTo>
                    <a:pt x="2302" y="187"/>
                  </a:lnTo>
                  <a:lnTo>
                    <a:pt x="2298" y="187"/>
                  </a:lnTo>
                  <a:lnTo>
                    <a:pt x="2298" y="183"/>
                  </a:lnTo>
                  <a:close/>
                  <a:moveTo>
                    <a:pt x="2322" y="167"/>
                  </a:moveTo>
                  <a:lnTo>
                    <a:pt x="2330" y="158"/>
                  </a:lnTo>
                  <a:lnTo>
                    <a:pt x="2334" y="158"/>
                  </a:lnTo>
                  <a:lnTo>
                    <a:pt x="2334" y="163"/>
                  </a:lnTo>
                  <a:lnTo>
                    <a:pt x="2322" y="171"/>
                  </a:lnTo>
                  <a:lnTo>
                    <a:pt x="2322" y="167"/>
                  </a:lnTo>
                  <a:close/>
                  <a:moveTo>
                    <a:pt x="2342" y="150"/>
                  </a:moveTo>
                  <a:lnTo>
                    <a:pt x="2354" y="142"/>
                  </a:lnTo>
                  <a:lnTo>
                    <a:pt x="2346" y="150"/>
                  </a:lnTo>
                  <a:lnTo>
                    <a:pt x="2342" y="150"/>
                  </a:lnTo>
                  <a:close/>
                  <a:moveTo>
                    <a:pt x="2366" y="130"/>
                  </a:moveTo>
                  <a:lnTo>
                    <a:pt x="2374" y="122"/>
                  </a:lnTo>
                  <a:lnTo>
                    <a:pt x="2378" y="122"/>
                  </a:lnTo>
                  <a:lnTo>
                    <a:pt x="2378" y="126"/>
                  </a:lnTo>
                  <a:lnTo>
                    <a:pt x="2366" y="134"/>
                  </a:lnTo>
                  <a:lnTo>
                    <a:pt x="2366" y="130"/>
                  </a:lnTo>
                  <a:close/>
                  <a:moveTo>
                    <a:pt x="2387" y="114"/>
                  </a:moveTo>
                  <a:lnTo>
                    <a:pt x="2395" y="106"/>
                  </a:lnTo>
                  <a:lnTo>
                    <a:pt x="2399" y="106"/>
                  </a:lnTo>
                  <a:lnTo>
                    <a:pt x="2399" y="110"/>
                  </a:lnTo>
                  <a:lnTo>
                    <a:pt x="2391" y="118"/>
                  </a:lnTo>
                  <a:lnTo>
                    <a:pt x="2387" y="118"/>
                  </a:lnTo>
                  <a:lnTo>
                    <a:pt x="2387" y="114"/>
                  </a:lnTo>
                  <a:close/>
                  <a:moveTo>
                    <a:pt x="2411" y="98"/>
                  </a:moveTo>
                  <a:lnTo>
                    <a:pt x="2419" y="90"/>
                  </a:lnTo>
                  <a:lnTo>
                    <a:pt x="2423" y="90"/>
                  </a:lnTo>
                  <a:lnTo>
                    <a:pt x="2411" y="98"/>
                  </a:lnTo>
                  <a:close/>
                  <a:moveTo>
                    <a:pt x="2431" y="77"/>
                  </a:moveTo>
                  <a:lnTo>
                    <a:pt x="2439" y="69"/>
                  </a:lnTo>
                  <a:lnTo>
                    <a:pt x="2443" y="69"/>
                  </a:lnTo>
                  <a:lnTo>
                    <a:pt x="2443" y="73"/>
                  </a:lnTo>
                  <a:lnTo>
                    <a:pt x="2435" y="81"/>
                  </a:lnTo>
                  <a:lnTo>
                    <a:pt x="2431" y="81"/>
                  </a:lnTo>
                  <a:lnTo>
                    <a:pt x="2431" y="77"/>
                  </a:lnTo>
                  <a:close/>
                  <a:moveTo>
                    <a:pt x="2455" y="61"/>
                  </a:moveTo>
                  <a:lnTo>
                    <a:pt x="2463" y="53"/>
                  </a:lnTo>
                  <a:lnTo>
                    <a:pt x="2467" y="53"/>
                  </a:lnTo>
                  <a:lnTo>
                    <a:pt x="2467" y="57"/>
                  </a:lnTo>
                  <a:lnTo>
                    <a:pt x="2455" y="65"/>
                  </a:lnTo>
                  <a:lnTo>
                    <a:pt x="2455" y="61"/>
                  </a:lnTo>
                  <a:close/>
                  <a:moveTo>
                    <a:pt x="2475" y="41"/>
                  </a:moveTo>
                  <a:lnTo>
                    <a:pt x="2483" y="37"/>
                  </a:lnTo>
                  <a:lnTo>
                    <a:pt x="2487" y="37"/>
                  </a:lnTo>
                  <a:lnTo>
                    <a:pt x="2479" y="45"/>
                  </a:lnTo>
                  <a:lnTo>
                    <a:pt x="2475" y="45"/>
                  </a:lnTo>
                  <a:lnTo>
                    <a:pt x="2475" y="41"/>
                  </a:lnTo>
                  <a:close/>
                  <a:moveTo>
                    <a:pt x="2499" y="25"/>
                  </a:moveTo>
                  <a:lnTo>
                    <a:pt x="2507" y="17"/>
                  </a:lnTo>
                  <a:lnTo>
                    <a:pt x="2511" y="17"/>
                  </a:lnTo>
                  <a:lnTo>
                    <a:pt x="2511" y="21"/>
                  </a:lnTo>
                  <a:lnTo>
                    <a:pt x="2499" y="29"/>
                  </a:lnTo>
                  <a:lnTo>
                    <a:pt x="2495" y="29"/>
                  </a:lnTo>
                  <a:lnTo>
                    <a:pt x="2499" y="25"/>
                  </a:lnTo>
                  <a:close/>
                  <a:moveTo>
                    <a:pt x="2520" y="8"/>
                  </a:moveTo>
                  <a:lnTo>
                    <a:pt x="2528" y="0"/>
                  </a:lnTo>
                  <a:lnTo>
                    <a:pt x="2532" y="0"/>
                  </a:lnTo>
                  <a:lnTo>
                    <a:pt x="2532" y="4"/>
                  </a:lnTo>
                  <a:lnTo>
                    <a:pt x="2524" y="13"/>
                  </a:lnTo>
                  <a:lnTo>
                    <a:pt x="2520" y="8"/>
                  </a:lnTo>
                  <a:close/>
                </a:path>
              </a:pathLst>
            </a:custGeom>
            <a:solidFill>
              <a:srgbClr val="000000"/>
            </a:solidFill>
            <a:ln w="254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4" name="Rectangle 524"/>
            <p:cNvSpPr>
              <a:spLocks noChangeArrowheads="1"/>
            </p:cNvSpPr>
            <p:nvPr/>
          </p:nvSpPr>
          <p:spPr bwMode="auto">
            <a:xfrm>
              <a:off x="2525081" y="5403161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0</a:t>
              </a:r>
              <a:endParaRPr kumimoji="0" lang="en-US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5" name="Rectangle 523"/>
            <p:cNvSpPr>
              <a:spLocks noChangeArrowheads="1"/>
            </p:cNvSpPr>
            <p:nvPr/>
          </p:nvSpPr>
          <p:spPr bwMode="auto">
            <a:xfrm>
              <a:off x="2505722" y="4925509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1</a:t>
              </a:r>
              <a:endParaRPr kumimoji="0" lang="en-US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6" name="Rectangle 522"/>
            <p:cNvSpPr>
              <a:spLocks noChangeArrowheads="1"/>
            </p:cNvSpPr>
            <p:nvPr/>
          </p:nvSpPr>
          <p:spPr bwMode="auto">
            <a:xfrm>
              <a:off x="2505722" y="4533059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2</a:t>
              </a:r>
              <a:endParaRPr kumimoji="0" lang="en-US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7" name="Rectangle 521"/>
            <p:cNvSpPr>
              <a:spLocks noChangeArrowheads="1"/>
            </p:cNvSpPr>
            <p:nvPr/>
          </p:nvSpPr>
          <p:spPr bwMode="auto">
            <a:xfrm>
              <a:off x="2505722" y="4145773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3</a:t>
              </a:r>
              <a:endParaRPr kumimoji="0" lang="en-US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8" name="Rectangle 520"/>
            <p:cNvSpPr>
              <a:spLocks noChangeArrowheads="1"/>
            </p:cNvSpPr>
            <p:nvPr/>
          </p:nvSpPr>
          <p:spPr bwMode="auto">
            <a:xfrm>
              <a:off x="2505722" y="3758487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4</a:t>
              </a:r>
              <a:endParaRPr kumimoji="0" lang="en-US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9" name="Rectangle 519"/>
            <p:cNvSpPr>
              <a:spLocks noChangeArrowheads="1"/>
            </p:cNvSpPr>
            <p:nvPr/>
          </p:nvSpPr>
          <p:spPr bwMode="auto">
            <a:xfrm>
              <a:off x="2505722" y="3366037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5</a:t>
              </a:r>
              <a:endParaRPr kumimoji="0" lang="en-US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0" name="Rectangle 518"/>
            <p:cNvSpPr>
              <a:spLocks noChangeArrowheads="1"/>
            </p:cNvSpPr>
            <p:nvPr/>
          </p:nvSpPr>
          <p:spPr bwMode="auto">
            <a:xfrm>
              <a:off x="2505722" y="2998115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6</a:t>
              </a:r>
              <a:endParaRPr kumimoji="0" lang="en-US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1" name="Rectangle 517"/>
            <p:cNvSpPr>
              <a:spLocks noChangeArrowheads="1"/>
            </p:cNvSpPr>
            <p:nvPr/>
          </p:nvSpPr>
          <p:spPr bwMode="auto">
            <a:xfrm>
              <a:off x="2505722" y="2605666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7</a:t>
              </a:r>
              <a:endParaRPr kumimoji="0" lang="en-US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2" name="Rectangle 516"/>
            <p:cNvSpPr>
              <a:spLocks noChangeArrowheads="1"/>
            </p:cNvSpPr>
            <p:nvPr/>
          </p:nvSpPr>
          <p:spPr bwMode="auto">
            <a:xfrm>
              <a:off x="2505722" y="2217089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8</a:t>
              </a:r>
              <a:endParaRPr kumimoji="0" lang="en-US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83" name="Rectangle 515"/>
          <p:cNvSpPr>
            <a:spLocks noChangeArrowheads="1"/>
          </p:cNvSpPr>
          <p:nvPr/>
        </p:nvSpPr>
        <p:spPr bwMode="auto">
          <a:xfrm>
            <a:off x="2629619" y="5555494"/>
            <a:ext cx="130351" cy="30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0</a:t>
            </a:r>
            <a:endParaRPr kumimoji="0" lang="en-US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4" name="Rectangle 514"/>
          <p:cNvSpPr>
            <a:spLocks noChangeArrowheads="1"/>
          </p:cNvSpPr>
          <p:nvPr/>
        </p:nvSpPr>
        <p:spPr bwMode="auto">
          <a:xfrm>
            <a:off x="3118758" y="5555494"/>
            <a:ext cx="130351" cy="30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</a:t>
            </a:r>
            <a:endParaRPr kumimoji="0" lang="en-US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5" name="Rectangle 513"/>
          <p:cNvSpPr>
            <a:spLocks noChangeArrowheads="1"/>
          </p:cNvSpPr>
          <p:nvPr/>
        </p:nvSpPr>
        <p:spPr bwMode="auto">
          <a:xfrm>
            <a:off x="3609187" y="5555494"/>
            <a:ext cx="130351" cy="30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</a:t>
            </a:r>
            <a:endParaRPr kumimoji="0" lang="en-US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" name="Rectangle 512"/>
          <p:cNvSpPr>
            <a:spLocks noChangeArrowheads="1"/>
          </p:cNvSpPr>
          <p:nvPr/>
        </p:nvSpPr>
        <p:spPr bwMode="auto">
          <a:xfrm>
            <a:off x="4098326" y="5555494"/>
            <a:ext cx="130351" cy="30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3</a:t>
            </a:r>
            <a:endParaRPr kumimoji="0" lang="en-US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7" name="Rectangle 511"/>
          <p:cNvSpPr>
            <a:spLocks noChangeArrowheads="1"/>
          </p:cNvSpPr>
          <p:nvPr/>
        </p:nvSpPr>
        <p:spPr bwMode="auto">
          <a:xfrm>
            <a:off x="4593917" y="5555494"/>
            <a:ext cx="130351" cy="30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4</a:t>
            </a:r>
            <a:endParaRPr kumimoji="0" lang="en-US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8" name="Rectangle 510"/>
          <p:cNvSpPr>
            <a:spLocks noChangeArrowheads="1"/>
          </p:cNvSpPr>
          <p:nvPr/>
        </p:nvSpPr>
        <p:spPr bwMode="auto">
          <a:xfrm>
            <a:off x="5083056" y="5555494"/>
            <a:ext cx="130351" cy="30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5</a:t>
            </a:r>
            <a:endParaRPr kumimoji="0" lang="en-US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9" name="Rectangle 509"/>
          <p:cNvSpPr>
            <a:spLocks noChangeArrowheads="1"/>
          </p:cNvSpPr>
          <p:nvPr/>
        </p:nvSpPr>
        <p:spPr bwMode="auto">
          <a:xfrm>
            <a:off x="5573485" y="5555494"/>
            <a:ext cx="130351" cy="30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6</a:t>
            </a:r>
            <a:endParaRPr kumimoji="0" lang="en-US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0" name="Rectangle 508"/>
          <p:cNvSpPr>
            <a:spLocks noChangeArrowheads="1"/>
          </p:cNvSpPr>
          <p:nvPr/>
        </p:nvSpPr>
        <p:spPr bwMode="auto">
          <a:xfrm>
            <a:off x="6062624" y="5555494"/>
            <a:ext cx="130351" cy="30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7</a:t>
            </a:r>
            <a:endParaRPr kumimoji="0" lang="en-US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1" name="Rectangle 507"/>
          <p:cNvSpPr>
            <a:spLocks noChangeArrowheads="1"/>
          </p:cNvSpPr>
          <p:nvPr/>
        </p:nvSpPr>
        <p:spPr bwMode="auto">
          <a:xfrm>
            <a:off x="6553053" y="5555494"/>
            <a:ext cx="130351" cy="30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8</a:t>
            </a:r>
            <a:endParaRPr kumimoji="0" lang="en-US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2" name="Rectangle 506"/>
          <p:cNvSpPr>
            <a:spLocks noChangeArrowheads="1"/>
          </p:cNvSpPr>
          <p:nvPr/>
        </p:nvSpPr>
        <p:spPr bwMode="auto">
          <a:xfrm>
            <a:off x="3616931" y="6193225"/>
            <a:ext cx="1800391" cy="43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Age in years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3" name="Rectangle 505"/>
          <p:cNvSpPr>
            <a:spLocks noChangeArrowheads="1"/>
          </p:cNvSpPr>
          <p:nvPr/>
        </p:nvSpPr>
        <p:spPr bwMode="auto">
          <a:xfrm rot="16200000">
            <a:off x="673947" y="3651383"/>
            <a:ext cx="3016958" cy="33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Developmental age [years]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5" name="Rectangle 506"/>
          <p:cNvSpPr>
            <a:spLocks noChangeArrowheads="1"/>
          </p:cNvSpPr>
          <p:nvPr/>
        </p:nvSpPr>
        <p:spPr bwMode="auto">
          <a:xfrm>
            <a:off x="6553053" y="6143862"/>
            <a:ext cx="23361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Karltorp 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E. 2014</a:t>
            </a:r>
            <a:endParaRPr kumimoji="0" lang="en-US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6" name="Rubrik 280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sv-SE" dirty="0" smtClean="0"/>
              <a:t>Reynell </a:t>
            </a:r>
            <a:r>
              <a:rPr lang="sv-SE" sz="2000" dirty="0" smtClean="0"/>
              <a:t>speach understanding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64692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79" name="Rectangle 40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24978" name="AutoShape 402"/>
          <p:cNvSpPr>
            <a:spLocks noChangeAspect="1" noChangeArrowheads="1" noTextEdit="1"/>
          </p:cNvSpPr>
          <p:nvPr/>
        </p:nvSpPr>
        <p:spPr bwMode="auto">
          <a:xfrm>
            <a:off x="2098387" y="1652978"/>
            <a:ext cx="4752847" cy="457203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3875458" y="1760176"/>
            <a:ext cx="0" cy="30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6" name="Rectangle 23"/>
          <p:cNvSpPr>
            <a:spLocks noChangeArrowheads="1"/>
          </p:cNvSpPr>
          <p:nvPr/>
        </p:nvSpPr>
        <p:spPr bwMode="auto">
          <a:xfrm>
            <a:off x="3083749" y="1168008"/>
            <a:ext cx="414337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CI  operation  1.0- 1.5 years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96099" y="1451139"/>
            <a:ext cx="5047701" cy="4493608"/>
            <a:chOff x="2496100" y="2217089"/>
            <a:chExt cx="4187304" cy="3727658"/>
          </a:xfrm>
        </p:grpSpPr>
        <p:grpSp>
          <p:nvGrpSpPr>
            <p:cNvPr id="24777" name="Group 201"/>
            <p:cNvGrpSpPr>
              <a:grpSpLocks/>
            </p:cNvGrpSpPr>
            <p:nvPr/>
          </p:nvGrpSpPr>
          <p:grpSpPr bwMode="auto">
            <a:xfrm>
              <a:off x="2594256" y="2346533"/>
              <a:ext cx="3953387" cy="3147469"/>
              <a:chOff x="294" y="600"/>
              <a:chExt cx="3061" cy="2437"/>
            </a:xfrm>
          </p:grpSpPr>
          <p:sp>
            <p:nvSpPr>
              <p:cNvPr id="24977" name="Line 401"/>
              <p:cNvSpPr>
                <a:spLocks noChangeShapeType="1"/>
              </p:cNvSpPr>
              <p:nvPr/>
            </p:nvSpPr>
            <p:spPr bwMode="auto">
              <a:xfrm>
                <a:off x="318" y="2713"/>
                <a:ext cx="3036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76" name="Line 400"/>
              <p:cNvSpPr>
                <a:spLocks noChangeShapeType="1"/>
              </p:cNvSpPr>
              <p:nvPr/>
            </p:nvSpPr>
            <p:spPr bwMode="auto">
              <a:xfrm>
                <a:off x="318" y="2408"/>
                <a:ext cx="3036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75" name="Line 399"/>
              <p:cNvSpPr>
                <a:spLocks noChangeShapeType="1"/>
              </p:cNvSpPr>
              <p:nvPr/>
            </p:nvSpPr>
            <p:spPr bwMode="auto">
              <a:xfrm>
                <a:off x="318" y="2108"/>
                <a:ext cx="3036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74" name="Line 398"/>
              <p:cNvSpPr>
                <a:spLocks noChangeShapeType="1"/>
              </p:cNvSpPr>
              <p:nvPr/>
            </p:nvSpPr>
            <p:spPr bwMode="auto">
              <a:xfrm>
                <a:off x="318" y="1808"/>
                <a:ext cx="3036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73" name="Line 397"/>
              <p:cNvSpPr>
                <a:spLocks noChangeShapeType="1"/>
              </p:cNvSpPr>
              <p:nvPr/>
            </p:nvSpPr>
            <p:spPr bwMode="auto">
              <a:xfrm>
                <a:off x="318" y="1504"/>
                <a:ext cx="3036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72" name="Line 396"/>
              <p:cNvSpPr>
                <a:spLocks noChangeShapeType="1"/>
              </p:cNvSpPr>
              <p:nvPr/>
            </p:nvSpPr>
            <p:spPr bwMode="auto">
              <a:xfrm>
                <a:off x="318" y="1204"/>
                <a:ext cx="3036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71" name="Line 395"/>
              <p:cNvSpPr>
                <a:spLocks noChangeShapeType="1"/>
              </p:cNvSpPr>
              <p:nvPr/>
            </p:nvSpPr>
            <p:spPr bwMode="auto">
              <a:xfrm>
                <a:off x="318" y="900"/>
                <a:ext cx="3036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70" name="Line 394"/>
              <p:cNvSpPr>
                <a:spLocks noChangeShapeType="1"/>
              </p:cNvSpPr>
              <p:nvPr/>
            </p:nvSpPr>
            <p:spPr bwMode="auto">
              <a:xfrm>
                <a:off x="318" y="600"/>
                <a:ext cx="3036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69" name="Line 393"/>
              <p:cNvSpPr>
                <a:spLocks noChangeShapeType="1"/>
              </p:cNvSpPr>
              <p:nvPr/>
            </p:nvSpPr>
            <p:spPr bwMode="auto">
              <a:xfrm>
                <a:off x="697" y="600"/>
                <a:ext cx="1" cy="2413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68" name="Line 392"/>
              <p:cNvSpPr>
                <a:spLocks noChangeShapeType="1"/>
              </p:cNvSpPr>
              <p:nvPr/>
            </p:nvSpPr>
            <p:spPr bwMode="auto">
              <a:xfrm>
                <a:off x="1076" y="600"/>
                <a:ext cx="1" cy="2413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67" name="Line 391"/>
              <p:cNvSpPr>
                <a:spLocks noChangeShapeType="1"/>
              </p:cNvSpPr>
              <p:nvPr/>
            </p:nvSpPr>
            <p:spPr bwMode="auto">
              <a:xfrm>
                <a:off x="1455" y="600"/>
                <a:ext cx="1" cy="2413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66" name="Line 390"/>
              <p:cNvSpPr>
                <a:spLocks noChangeShapeType="1"/>
              </p:cNvSpPr>
              <p:nvPr/>
            </p:nvSpPr>
            <p:spPr bwMode="auto">
              <a:xfrm>
                <a:off x="1838" y="600"/>
                <a:ext cx="1" cy="2413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65" name="Line 389"/>
              <p:cNvSpPr>
                <a:spLocks noChangeShapeType="1"/>
              </p:cNvSpPr>
              <p:nvPr/>
            </p:nvSpPr>
            <p:spPr bwMode="auto">
              <a:xfrm>
                <a:off x="2217" y="600"/>
                <a:ext cx="1" cy="2413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64" name="Line 388"/>
              <p:cNvSpPr>
                <a:spLocks noChangeShapeType="1"/>
              </p:cNvSpPr>
              <p:nvPr/>
            </p:nvSpPr>
            <p:spPr bwMode="auto">
              <a:xfrm>
                <a:off x="2596" y="600"/>
                <a:ext cx="1" cy="2413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63" name="Line 387"/>
              <p:cNvSpPr>
                <a:spLocks noChangeShapeType="1"/>
              </p:cNvSpPr>
              <p:nvPr/>
            </p:nvSpPr>
            <p:spPr bwMode="auto">
              <a:xfrm>
                <a:off x="2975" y="600"/>
                <a:ext cx="1" cy="2413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62" name="Line 386"/>
              <p:cNvSpPr>
                <a:spLocks noChangeShapeType="1"/>
              </p:cNvSpPr>
              <p:nvPr/>
            </p:nvSpPr>
            <p:spPr bwMode="auto">
              <a:xfrm>
                <a:off x="3354" y="600"/>
                <a:ext cx="1" cy="2413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61" name="Line 385"/>
              <p:cNvSpPr>
                <a:spLocks noChangeShapeType="1"/>
              </p:cNvSpPr>
              <p:nvPr/>
            </p:nvSpPr>
            <p:spPr bwMode="auto">
              <a:xfrm>
                <a:off x="318" y="600"/>
                <a:ext cx="1" cy="2413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60" name="Line 384"/>
              <p:cNvSpPr>
                <a:spLocks noChangeShapeType="1"/>
              </p:cNvSpPr>
              <p:nvPr/>
            </p:nvSpPr>
            <p:spPr bwMode="auto">
              <a:xfrm>
                <a:off x="294" y="3013"/>
                <a:ext cx="24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59" name="Line 383"/>
              <p:cNvSpPr>
                <a:spLocks noChangeShapeType="1"/>
              </p:cNvSpPr>
              <p:nvPr/>
            </p:nvSpPr>
            <p:spPr bwMode="auto">
              <a:xfrm>
                <a:off x="294" y="2713"/>
                <a:ext cx="24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58" name="Line 382"/>
              <p:cNvSpPr>
                <a:spLocks noChangeShapeType="1"/>
              </p:cNvSpPr>
              <p:nvPr/>
            </p:nvSpPr>
            <p:spPr bwMode="auto">
              <a:xfrm>
                <a:off x="294" y="2408"/>
                <a:ext cx="24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57" name="Line 381"/>
              <p:cNvSpPr>
                <a:spLocks noChangeShapeType="1"/>
              </p:cNvSpPr>
              <p:nvPr/>
            </p:nvSpPr>
            <p:spPr bwMode="auto">
              <a:xfrm>
                <a:off x="294" y="2108"/>
                <a:ext cx="24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56" name="Line 380"/>
              <p:cNvSpPr>
                <a:spLocks noChangeShapeType="1"/>
              </p:cNvSpPr>
              <p:nvPr/>
            </p:nvSpPr>
            <p:spPr bwMode="auto">
              <a:xfrm>
                <a:off x="294" y="1808"/>
                <a:ext cx="24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55" name="Line 379"/>
              <p:cNvSpPr>
                <a:spLocks noChangeShapeType="1"/>
              </p:cNvSpPr>
              <p:nvPr/>
            </p:nvSpPr>
            <p:spPr bwMode="auto">
              <a:xfrm>
                <a:off x="294" y="1504"/>
                <a:ext cx="24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54" name="Line 378"/>
              <p:cNvSpPr>
                <a:spLocks noChangeShapeType="1"/>
              </p:cNvSpPr>
              <p:nvPr/>
            </p:nvSpPr>
            <p:spPr bwMode="auto">
              <a:xfrm>
                <a:off x="294" y="1204"/>
                <a:ext cx="24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53" name="Line 377"/>
              <p:cNvSpPr>
                <a:spLocks noChangeShapeType="1"/>
              </p:cNvSpPr>
              <p:nvPr/>
            </p:nvSpPr>
            <p:spPr bwMode="auto">
              <a:xfrm>
                <a:off x="294" y="900"/>
                <a:ext cx="24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52" name="Line 376"/>
              <p:cNvSpPr>
                <a:spLocks noChangeShapeType="1"/>
              </p:cNvSpPr>
              <p:nvPr/>
            </p:nvSpPr>
            <p:spPr bwMode="auto">
              <a:xfrm>
                <a:off x="294" y="600"/>
                <a:ext cx="24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51" name="Line 375"/>
              <p:cNvSpPr>
                <a:spLocks noChangeShapeType="1"/>
              </p:cNvSpPr>
              <p:nvPr/>
            </p:nvSpPr>
            <p:spPr bwMode="auto">
              <a:xfrm>
                <a:off x="318" y="3013"/>
                <a:ext cx="3036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50" name="Line 374"/>
              <p:cNvSpPr>
                <a:spLocks noChangeShapeType="1"/>
              </p:cNvSpPr>
              <p:nvPr/>
            </p:nvSpPr>
            <p:spPr bwMode="auto">
              <a:xfrm flipV="1">
                <a:off x="318" y="3013"/>
                <a:ext cx="1" cy="24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49" name="Line 373"/>
              <p:cNvSpPr>
                <a:spLocks noChangeShapeType="1"/>
              </p:cNvSpPr>
              <p:nvPr/>
            </p:nvSpPr>
            <p:spPr bwMode="auto">
              <a:xfrm flipV="1">
                <a:off x="697" y="3013"/>
                <a:ext cx="1" cy="24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48" name="Line 372"/>
              <p:cNvSpPr>
                <a:spLocks noChangeShapeType="1"/>
              </p:cNvSpPr>
              <p:nvPr/>
            </p:nvSpPr>
            <p:spPr bwMode="auto">
              <a:xfrm flipV="1">
                <a:off x="1076" y="3013"/>
                <a:ext cx="1" cy="24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47" name="Line 371"/>
              <p:cNvSpPr>
                <a:spLocks noChangeShapeType="1"/>
              </p:cNvSpPr>
              <p:nvPr/>
            </p:nvSpPr>
            <p:spPr bwMode="auto">
              <a:xfrm flipV="1">
                <a:off x="1455" y="3013"/>
                <a:ext cx="1" cy="24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46" name="Line 370"/>
              <p:cNvSpPr>
                <a:spLocks noChangeShapeType="1"/>
              </p:cNvSpPr>
              <p:nvPr/>
            </p:nvSpPr>
            <p:spPr bwMode="auto">
              <a:xfrm flipV="1">
                <a:off x="1838" y="3013"/>
                <a:ext cx="1" cy="24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45" name="Line 369"/>
              <p:cNvSpPr>
                <a:spLocks noChangeShapeType="1"/>
              </p:cNvSpPr>
              <p:nvPr/>
            </p:nvSpPr>
            <p:spPr bwMode="auto">
              <a:xfrm flipV="1">
                <a:off x="2217" y="3013"/>
                <a:ext cx="1" cy="24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44" name="Line 368"/>
              <p:cNvSpPr>
                <a:spLocks noChangeShapeType="1"/>
              </p:cNvSpPr>
              <p:nvPr/>
            </p:nvSpPr>
            <p:spPr bwMode="auto">
              <a:xfrm flipV="1">
                <a:off x="2596" y="3013"/>
                <a:ext cx="1" cy="24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43" name="Line 367"/>
              <p:cNvSpPr>
                <a:spLocks noChangeShapeType="1"/>
              </p:cNvSpPr>
              <p:nvPr/>
            </p:nvSpPr>
            <p:spPr bwMode="auto">
              <a:xfrm flipV="1">
                <a:off x="2975" y="3013"/>
                <a:ext cx="1" cy="24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42" name="Line 366"/>
              <p:cNvSpPr>
                <a:spLocks noChangeShapeType="1"/>
              </p:cNvSpPr>
              <p:nvPr/>
            </p:nvSpPr>
            <p:spPr bwMode="auto">
              <a:xfrm flipV="1">
                <a:off x="3354" y="3013"/>
                <a:ext cx="1" cy="24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41" name="Line 365"/>
              <p:cNvSpPr>
                <a:spLocks noChangeShapeType="1"/>
              </p:cNvSpPr>
              <p:nvPr/>
            </p:nvSpPr>
            <p:spPr bwMode="auto">
              <a:xfrm flipV="1">
                <a:off x="915" y="2384"/>
                <a:ext cx="242" cy="353"/>
              </a:xfrm>
              <a:prstGeom prst="line">
                <a:avLst/>
              </a:prstGeom>
              <a:noFill/>
              <a:ln w="254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40" name="Freeform 364"/>
              <p:cNvSpPr>
                <a:spLocks/>
              </p:cNvSpPr>
              <p:nvPr/>
            </p:nvSpPr>
            <p:spPr bwMode="auto">
              <a:xfrm>
                <a:off x="923" y="2283"/>
                <a:ext cx="564" cy="454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45" y="68"/>
                  </a:cxn>
                  <a:cxn ang="0">
                    <a:pos x="140" y="0"/>
                  </a:cxn>
                </a:cxnLst>
                <a:rect l="0" t="0" r="r" b="b"/>
                <a:pathLst>
                  <a:path w="140" h="112">
                    <a:moveTo>
                      <a:pt x="0" y="112"/>
                    </a:moveTo>
                    <a:lnTo>
                      <a:pt x="45" y="68"/>
                    </a:lnTo>
                    <a:lnTo>
                      <a:pt x="140" y="0"/>
                    </a:lnTo>
                  </a:path>
                </a:pathLst>
              </a:custGeom>
              <a:noFill/>
              <a:ln w="254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39" name="Freeform 363"/>
              <p:cNvSpPr>
                <a:spLocks/>
              </p:cNvSpPr>
              <p:nvPr/>
            </p:nvSpPr>
            <p:spPr bwMode="auto">
              <a:xfrm>
                <a:off x="1000" y="1557"/>
                <a:ext cx="1447" cy="1180"/>
              </a:xfrm>
              <a:custGeom>
                <a:avLst/>
                <a:gdLst/>
                <a:ahLst/>
                <a:cxnLst>
                  <a:cxn ang="0">
                    <a:pos x="0" y="291"/>
                  </a:cxn>
                  <a:cxn ang="0">
                    <a:pos x="30" y="266"/>
                  </a:cxn>
                  <a:cxn ang="0">
                    <a:pos x="76" y="216"/>
                  </a:cxn>
                  <a:cxn ang="0">
                    <a:pos x="256" y="123"/>
                  </a:cxn>
                  <a:cxn ang="0">
                    <a:pos x="359" y="0"/>
                  </a:cxn>
                </a:cxnLst>
                <a:rect l="0" t="0" r="r" b="b"/>
                <a:pathLst>
                  <a:path w="359" h="291">
                    <a:moveTo>
                      <a:pt x="0" y="291"/>
                    </a:moveTo>
                    <a:lnTo>
                      <a:pt x="30" y="266"/>
                    </a:lnTo>
                    <a:lnTo>
                      <a:pt x="76" y="216"/>
                    </a:lnTo>
                    <a:lnTo>
                      <a:pt x="256" y="123"/>
                    </a:lnTo>
                    <a:lnTo>
                      <a:pt x="359" y="0"/>
                    </a:lnTo>
                  </a:path>
                </a:pathLst>
              </a:custGeom>
              <a:noFill/>
              <a:ln w="254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38" name="Freeform 362"/>
              <p:cNvSpPr>
                <a:spLocks/>
              </p:cNvSpPr>
              <p:nvPr/>
            </p:nvSpPr>
            <p:spPr bwMode="auto">
              <a:xfrm>
                <a:off x="947" y="1557"/>
                <a:ext cx="1290" cy="1079"/>
              </a:xfrm>
              <a:custGeom>
                <a:avLst/>
                <a:gdLst/>
                <a:ahLst/>
                <a:cxnLst>
                  <a:cxn ang="0">
                    <a:pos x="0" y="266"/>
                  </a:cxn>
                  <a:cxn ang="0">
                    <a:pos x="47" y="204"/>
                  </a:cxn>
                  <a:cxn ang="0">
                    <a:pos x="131" y="148"/>
                  </a:cxn>
                  <a:cxn ang="0">
                    <a:pos x="224" y="37"/>
                  </a:cxn>
                  <a:cxn ang="0">
                    <a:pos x="320" y="0"/>
                  </a:cxn>
                </a:cxnLst>
                <a:rect l="0" t="0" r="r" b="b"/>
                <a:pathLst>
                  <a:path w="320" h="266">
                    <a:moveTo>
                      <a:pt x="0" y="266"/>
                    </a:moveTo>
                    <a:lnTo>
                      <a:pt x="47" y="204"/>
                    </a:lnTo>
                    <a:lnTo>
                      <a:pt x="131" y="148"/>
                    </a:lnTo>
                    <a:lnTo>
                      <a:pt x="224" y="37"/>
                    </a:lnTo>
                    <a:lnTo>
                      <a:pt x="320" y="0"/>
                    </a:lnTo>
                  </a:path>
                </a:pathLst>
              </a:cu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37" name="Freeform 361"/>
              <p:cNvSpPr>
                <a:spLocks/>
              </p:cNvSpPr>
              <p:nvPr/>
            </p:nvSpPr>
            <p:spPr bwMode="auto">
              <a:xfrm>
                <a:off x="963" y="1557"/>
                <a:ext cx="1326" cy="1127"/>
              </a:xfrm>
              <a:custGeom>
                <a:avLst/>
                <a:gdLst/>
                <a:ahLst/>
                <a:cxnLst>
                  <a:cxn ang="0">
                    <a:pos x="0" y="278"/>
                  </a:cxn>
                  <a:cxn ang="0">
                    <a:pos x="47" y="210"/>
                  </a:cxn>
                  <a:cxn ang="0">
                    <a:pos x="140" y="130"/>
                  </a:cxn>
                  <a:cxn ang="0">
                    <a:pos x="237" y="55"/>
                  </a:cxn>
                  <a:cxn ang="0">
                    <a:pos x="329" y="0"/>
                  </a:cxn>
                </a:cxnLst>
                <a:rect l="0" t="0" r="r" b="b"/>
                <a:pathLst>
                  <a:path w="329" h="278">
                    <a:moveTo>
                      <a:pt x="0" y="278"/>
                    </a:moveTo>
                    <a:lnTo>
                      <a:pt x="47" y="210"/>
                    </a:lnTo>
                    <a:lnTo>
                      <a:pt x="140" y="130"/>
                    </a:lnTo>
                    <a:lnTo>
                      <a:pt x="237" y="55"/>
                    </a:lnTo>
                    <a:lnTo>
                      <a:pt x="329" y="0"/>
                    </a:lnTo>
                  </a:path>
                </a:pathLst>
              </a:cu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36" name="Freeform 360"/>
              <p:cNvSpPr>
                <a:spLocks/>
              </p:cNvSpPr>
              <p:nvPr/>
            </p:nvSpPr>
            <p:spPr bwMode="auto">
              <a:xfrm>
                <a:off x="955" y="1707"/>
                <a:ext cx="1298" cy="779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45" y="173"/>
                  </a:cxn>
                  <a:cxn ang="0">
                    <a:pos x="143" y="99"/>
                  </a:cxn>
                  <a:cxn ang="0">
                    <a:pos x="235" y="31"/>
                  </a:cxn>
                  <a:cxn ang="0">
                    <a:pos x="322" y="0"/>
                  </a:cxn>
                </a:cxnLst>
                <a:rect l="0" t="0" r="r" b="b"/>
                <a:pathLst>
                  <a:path w="322" h="192">
                    <a:moveTo>
                      <a:pt x="0" y="192"/>
                    </a:moveTo>
                    <a:lnTo>
                      <a:pt x="45" y="173"/>
                    </a:lnTo>
                    <a:lnTo>
                      <a:pt x="143" y="99"/>
                    </a:lnTo>
                    <a:lnTo>
                      <a:pt x="235" y="31"/>
                    </a:lnTo>
                    <a:lnTo>
                      <a:pt x="322" y="0"/>
                    </a:lnTo>
                  </a:path>
                </a:pathLst>
              </a:custGeom>
              <a:noFill/>
              <a:ln w="254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35" name="Freeform 359"/>
              <p:cNvSpPr>
                <a:spLocks/>
              </p:cNvSpPr>
              <p:nvPr/>
            </p:nvSpPr>
            <p:spPr bwMode="auto">
              <a:xfrm>
                <a:off x="963" y="1731"/>
                <a:ext cx="968" cy="1006"/>
              </a:xfrm>
              <a:custGeom>
                <a:avLst/>
                <a:gdLst/>
                <a:ahLst/>
                <a:cxnLst>
                  <a:cxn ang="0">
                    <a:pos x="0" y="248"/>
                  </a:cxn>
                  <a:cxn ang="0">
                    <a:pos x="47" y="186"/>
                  </a:cxn>
                  <a:cxn ang="0">
                    <a:pos x="143" y="99"/>
                  </a:cxn>
                  <a:cxn ang="0">
                    <a:pos x="240" y="0"/>
                  </a:cxn>
                </a:cxnLst>
                <a:rect l="0" t="0" r="r" b="b"/>
                <a:pathLst>
                  <a:path w="240" h="248">
                    <a:moveTo>
                      <a:pt x="0" y="248"/>
                    </a:moveTo>
                    <a:lnTo>
                      <a:pt x="47" y="186"/>
                    </a:lnTo>
                    <a:lnTo>
                      <a:pt x="143" y="99"/>
                    </a:lnTo>
                    <a:lnTo>
                      <a:pt x="240" y="0"/>
                    </a:lnTo>
                  </a:path>
                </a:pathLst>
              </a:cu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34" name="Freeform 358"/>
              <p:cNvSpPr>
                <a:spLocks/>
              </p:cNvSpPr>
              <p:nvPr/>
            </p:nvSpPr>
            <p:spPr bwMode="auto">
              <a:xfrm>
                <a:off x="975" y="2133"/>
                <a:ext cx="903" cy="604"/>
              </a:xfrm>
              <a:custGeom>
                <a:avLst/>
                <a:gdLst/>
                <a:ahLst/>
                <a:cxnLst>
                  <a:cxn ang="0">
                    <a:pos x="0" y="149"/>
                  </a:cxn>
                  <a:cxn ang="0">
                    <a:pos x="44" y="143"/>
                  </a:cxn>
                  <a:cxn ang="0">
                    <a:pos x="135" y="62"/>
                  </a:cxn>
                  <a:cxn ang="0">
                    <a:pos x="224" y="0"/>
                  </a:cxn>
                </a:cxnLst>
                <a:rect l="0" t="0" r="r" b="b"/>
                <a:pathLst>
                  <a:path w="224" h="149">
                    <a:moveTo>
                      <a:pt x="0" y="149"/>
                    </a:moveTo>
                    <a:lnTo>
                      <a:pt x="44" y="143"/>
                    </a:lnTo>
                    <a:lnTo>
                      <a:pt x="135" y="62"/>
                    </a:lnTo>
                    <a:lnTo>
                      <a:pt x="224" y="0"/>
                    </a:lnTo>
                  </a:path>
                </a:pathLst>
              </a:custGeom>
              <a:noFill/>
              <a:ln w="254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33" name="Freeform 357"/>
              <p:cNvSpPr>
                <a:spLocks/>
              </p:cNvSpPr>
              <p:nvPr/>
            </p:nvSpPr>
            <p:spPr bwMode="auto">
              <a:xfrm>
                <a:off x="1000" y="1557"/>
                <a:ext cx="1302" cy="1180"/>
              </a:xfrm>
              <a:custGeom>
                <a:avLst/>
                <a:gdLst/>
                <a:ahLst/>
                <a:cxnLst>
                  <a:cxn ang="0">
                    <a:pos x="0" y="291"/>
                  </a:cxn>
                  <a:cxn ang="0">
                    <a:pos x="38" y="223"/>
                  </a:cxn>
                  <a:cxn ang="0">
                    <a:pos x="135" y="185"/>
                  </a:cxn>
                  <a:cxn ang="0">
                    <a:pos x="225" y="136"/>
                  </a:cxn>
                  <a:cxn ang="0">
                    <a:pos x="323" y="0"/>
                  </a:cxn>
                </a:cxnLst>
                <a:rect l="0" t="0" r="r" b="b"/>
                <a:pathLst>
                  <a:path w="323" h="291">
                    <a:moveTo>
                      <a:pt x="0" y="291"/>
                    </a:moveTo>
                    <a:lnTo>
                      <a:pt x="38" y="223"/>
                    </a:lnTo>
                    <a:lnTo>
                      <a:pt x="135" y="185"/>
                    </a:lnTo>
                    <a:lnTo>
                      <a:pt x="225" y="136"/>
                    </a:lnTo>
                    <a:lnTo>
                      <a:pt x="323" y="0"/>
                    </a:lnTo>
                  </a:path>
                </a:pathLst>
              </a:custGeom>
              <a:noFill/>
              <a:ln w="254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32" name="Freeform 356"/>
              <p:cNvSpPr>
                <a:spLocks/>
              </p:cNvSpPr>
              <p:nvPr/>
            </p:nvSpPr>
            <p:spPr bwMode="auto">
              <a:xfrm>
                <a:off x="1068" y="1780"/>
                <a:ext cx="996" cy="856"/>
              </a:xfrm>
              <a:custGeom>
                <a:avLst/>
                <a:gdLst/>
                <a:ahLst/>
                <a:cxnLst>
                  <a:cxn ang="0">
                    <a:pos x="0" y="211"/>
                  </a:cxn>
                  <a:cxn ang="0">
                    <a:pos x="37" y="137"/>
                  </a:cxn>
                  <a:cxn ang="0">
                    <a:pos x="139" y="25"/>
                  </a:cxn>
                  <a:cxn ang="0">
                    <a:pos x="247" y="0"/>
                  </a:cxn>
                </a:cxnLst>
                <a:rect l="0" t="0" r="r" b="b"/>
                <a:pathLst>
                  <a:path w="247" h="211">
                    <a:moveTo>
                      <a:pt x="0" y="211"/>
                    </a:moveTo>
                    <a:lnTo>
                      <a:pt x="37" y="137"/>
                    </a:lnTo>
                    <a:lnTo>
                      <a:pt x="139" y="25"/>
                    </a:lnTo>
                    <a:lnTo>
                      <a:pt x="247" y="0"/>
                    </a:lnTo>
                  </a:path>
                </a:pathLst>
              </a:custGeom>
              <a:noFill/>
              <a:ln w="2540">
                <a:solidFill>
                  <a:srgbClr val="CC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31" name="Freeform 355"/>
              <p:cNvSpPr>
                <a:spLocks/>
              </p:cNvSpPr>
              <p:nvPr/>
            </p:nvSpPr>
            <p:spPr bwMode="auto">
              <a:xfrm>
                <a:off x="975" y="1606"/>
                <a:ext cx="1339" cy="1078"/>
              </a:xfrm>
              <a:custGeom>
                <a:avLst/>
                <a:gdLst/>
                <a:ahLst/>
                <a:cxnLst>
                  <a:cxn ang="0">
                    <a:pos x="0" y="266"/>
                  </a:cxn>
                  <a:cxn ang="0">
                    <a:pos x="51" y="235"/>
                  </a:cxn>
                  <a:cxn ang="0">
                    <a:pos x="145" y="180"/>
                  </a:cxn>
                  <a:cxn ang="0">
                    <a:pos x="246" y="80"/>
                  </a:cxn>
                  <a:cxn ang="0">
                    <a:pos x="332" y="0"/>
                  </a:cxn>
                </a:cxnLst>
                <a:rect l="0" t="0" r="r" b="b"/>
                <a:pathLst>
                  <a:path w="332" h="266">
                    <a:moveTo>
                      <a:pt x="0" y="266"/>
                    </a:moveTo>
                    <a:lnTo>
                      <a:pt x="51" y="235"/>
                    </a:lnTo>
                    <a:lnTo>
                      <a:pt x="145" y="180"/>
                    </a:lnTo>
                    <a:lnTo>
                      <a:pt x="246" y="80"/>
                    </a:lnTo>
                    <a:lnTo>
                      <a:pt x="332" y="0"/>
                    </a:lnTo>
                  </a:path>
                </a:pathLst>
              </a:custGeom>
              <a:noFill/>
              <a:ln w="2540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30" name="Freeform 354"/>
              <p:cNvSpPr>
                <a:spLocks/>
              </p:cNvSpPr>
              <p:nvPr/>
            </p:nvSpPr>
            <p:spPr bwMode="auto">
              <a:xfrm>
                <a:off x="996" y="1354"/>
                <a:ext cx="1354" cy="1306"/>
              </a:xfrm>
              <a:custGeom>
                <a:avLst/>
                <a:gdLst/>
                <a:ahLst/>
                <a:cxnLst>
                  <a:cxn ang="0">
                    <a:pos x="0" y="322"/>
                  </a:cxn>
                  <a:cxn ang="0">
                    <a:pos x="45" y="242"/>
                  </a:cxn>
                  <a:cxn ang="0">
                    <a:pos x="142" y="192"/>
                  </a:cxn>
                  <a:cxn ang="0">
                    <a:pos x="235" y="87"/>
                  </a:cxn>
                  <a:cxn ang="0">
                    <a:pos x="336" y="0"/>
                  </a:cxn>
                </a:cxnLst>
                <a:rect l="0" t="0" r="r" b="b"/>
                <a:pathLst>
                  <a:path w="336" h="322">
                    <a:moveTo>
                      <a:pt x="0" y="322"/>
                    </a:moveTo>
                    <a:lnTo>
                      <a:pt x="45" y="242"/>
                    </a:lnTo>
                    <a:lnTo>
                      <a:pt x="142" y="192"/>
                    </a:lnTo>
                    <a:lnTo>
                      <a:pt x="235" y="87"/>
                    </a:lnTo>
                    <a:lnTo>
                      <a:pt x="336" y="0"/>
                    </a:lnTo>
                  </a:path>
                </a:pathLst>
              </a:custGeom>
              <a:noFill/>
              <a:ln w="2540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29" name="Freeform 353"/>
              <p:cNvSpPr>
                <a:spLocks/>
              </p:cNvSpPr>
              <p:nvPr/>
            </p:nvSpPr>
            <p:spPr bwMode="auto">
              <a:xfrm>
                <a:off x="983" y="1707"/>
                <a:ext cx="1738" cy="1030"/>
              </a:xfrm>
              <a:custGeom>
                <a:avLst/>
                <a:gdLst/>
                <a:ahLst/>
                <a:cxnLst>
                  <a:cxn ang="0">
                    <a:pos x="0" y="254"/>
                  </a:cxn>
                  <a:cxn ang="0">
                    <a:pos x="55" y="254"/>
                  </a:cxn>
                  <a:cxn ang="0">
                    <a:pos x="148" y="192"/>
                  </a:cxn>
                  <a:cxn ang="0">
                    <a:pos x="242" y="130"/>
                  </a:cxn>
                  <a:cxn ang="0">
                    <a:pos x="343" y="43"/>
                  </a:cxn>
                  <a:cxn ang="0">
                    <a:pos x="431" y="0"/>
                  </a:cxn>
                </a:cxnLst>
                <a:rect l="0" t="0" r="r" b="b"/>
                <a:pathLst>
                  <a:path w="431" h="254">
                    <a:moveTo>
                      <a:pt x="0" y="254"/>
                    </a:moveTo>
                    <a:lnTo>
                      <a:pt x="55" y="254"/>
                    </a:lnTo>
                    <a:lnTo>
                      <a:pt x="148" y="192"/>
                    </a:lnTo>
                    <a:lnTo>
                      <a:pt x="242" y="130"/>
                    </a:lnTo>
                    <a:lnTo>
                      <a:pt x="343" y="43"/>
                    </a:lnTo>
                    <a:lnTo>
                      <a:pt x="431" y="0"/>
                    </a:lnTo>
                  </a:path>
                </a:pathLst>
              </a:cu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28" name="Freeform 352"/>
              <p:cNvSpPr>
                <a:spLocks/>
              </p:cNvSpPr>
              <p:nvPr/>
            </p:nvSpPr>
            <p:spPr bwMode="auto">
              <a:xfrm>
                <a:off x="1004" y="1654"/>
                <a:ext cx="1402" cy="1006"/>
              </a:xfrm>
              <a:custGeom>
                <a:avLst/>
                <a:gdLst/>
                <a:ahLst/>
                <a:cxnLst>
                  <a:cxn ang="0">
                    <a:pos x="0" y="248"/>
                  </a:cxn>
                  <a:cxn ang="0">
                    <a:pos x="58" y="168"/>
                  </a:cxn>
                  <a:cxn ang="0">
                    <a:pos x="157" y="106"/>
                  </a:cxn>
                  <a:cxn ang="0">
                    <a:pos x="248" y="0"/>
                  </a:cxn>
                  <a:cxn ang="0">
                    <a:pos x="348" y="0"/>
                  </a:cxn>
                </a:cxnLst>
                <a:rect l="0" t="0" r="r" b="b"/>
                <a:pathLst>
                  <a:path w="348" h="248">
                    <a:moveTo>
                      <a:pt x="0" y="248"/>
                    </a:moveTo>
                    <a:lnTo>
                      <a:pt x="58" y="168"/>
                    </a:lnTo>
                    <a:lnTo>
                      <a:pt x="157" y="106"/>
                    </a:lnTo>
                    <a:lnTo>
                      <a:pt x="248" y="0"/>
                    </a:lnTo>
                    <a:lnTo>
                      <a:pt x="348" y="0"/>
                    </a:lnTo>
                  </a:path>
                </a:pathLst>
              </a:custGeom>
              <a:noFill/>
              <a:ln w="254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27" name="Freeform 351"/>
              <p:cNvSpPr>
                <a:spLocks/>
              </p:cNvSpPr>
              <p:nvPr/>
            </p:nvSpPr>
            <p:spPr bwMode="auto">
              <a:xfrm>
                <a:off x="1036" y="2108"/>
                <a:ext cx="1326" cy="629"/>
              </a:xfrm>
              <a:custGeom>
                <a:avLst/>
                <a:gdLst/>
                <a:ahLst/>
                <a:cxnLst>
                  <a:cxn ang="0">
                    <a:pos x="0" y="155"/>
                  </a:cxn>
                  <a:cxn ang="0">
                    <a:pos x="44" y="155"/>
                  </a:cxn>
                  <a:cxn ang="0">
                    <a:pos x="93" y="142"/>
                  </a:cxn>
                  <a:cxn ang="0">
                    <a:pos x="139" y="93"/>
                  </a:cxn>
                  <a:cxn ang="0">
                    <a:pos x="232" y="37"/>
                  </a:cxn>
                  <a:cxn ang="0">
                    <a:pos x="329" y="0"/>
                  </a:cxn>
                </a:cxnLst>
                <a:rect l="0" t="0" r="r" b="b"/>
                <a:pathLst>
                  <a:path w="329" h="155">
                    <a:moveTo>
                      <a:pt x="0" y="155"/>
                    </a:moveTo>
                    <a:lnTo>
                      <a:pt x="44" y="155"/>
                    </a:lnTo>
                    <a:lnTo>
                      <a:pt x="93" y="142"/>
                    </a:lnTo>
                    <a:lnTo>
                      <a:pt x="139" y="93"/>
                    </a:lnTo>
                    <a:lnTo>
                      <a:pt x="232" y="37"/>
                    </a:lnTo>
                    <a:lnTo>
                      <a:pt x="329" y="0"/>
                    </a:lnTo>
                  </a:path>
                </a:pathLst>
              </a:custGeom>
              <a:noFill/>
              <a:ln w="2540">
                <a:solidFill>
                  <a:srgbClr val="CC99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26" name="Freeform 350"/>
              <p:cNvSpPr>
                <a:spLocks/>
              </p:cNvSpPr>
              <p:nvPr/>
            </p:nvSpPr>
            <p:spPr bwMode="auto">
              <a:xfrm>
                <a:off x="971" y="1557"/>
                <a:ext cx="1419" cy="876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46" y="192"/>
                  </a:cxn>
                  <a:cxn ang="0">
                    <a:pos x="352" y="0"/>
                  </a:cxn>
                </a:cxnLst>
                <a:rect l="0" t="0" r="r" b="b"/>
                <a:pathLst>
                  <a:path w="352" h="216">
                    <a:moveTo>
                      <a:pt x="0" y="216"/>
                    </a:moveTo>
                    <a:lnTo>
                      <a:pt x="46" y="192"/>
                    </a:lnTo>
                    <a:lnTo>
                      <a:pt x="352" y="0"/>
                    </a:lnTo>
                  </a:path>
                </a:pathLst>
              </a:custGeom>
              <a:noFill/>
              <a:ln w="2540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25" name="Freeform 349"/>
              <p:cNvSpPr>
                <a:spLocks/>
              </p:cNvSpPr>
              <p:nvPr/>
            </p:nvSpPr>
            <p:spPr bwMode="auto">
              <a:xfrm>
                <a:off x="1060" y="2336"/>
                <a:ext cx="939" cy="401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66" y="93"/>
                  </a:cxn>
                  <a:cxn ang="0">
                    <a:pos x="233" y="0"/>
                  </a:cxn>
                </a:cxnLst>
                <a:rect l="0" t="0" r="r" b="b"/>
                <a:pathLst>
                  <a:path w="233" h="99">
                    <a:moveTo>
                      <a:pt x="0" y="99"/>
                    </a:moveTo>
                    <a:lnTo>
                      <a:pt x="66" y="93"/>
                    </a:lnTo>
                    <a:lnTo>
                      <a:pt x="233" y="0"/>
                    </a:lnTo>
                  </a:path>
                </a:pathLst>
              </a:custGeom>
              <a:noFill/>
              <a:ln w="254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24" name="Freeform 348"/>
              <p:cNvSpPr>
                <a:spLocks/>
              </p:cNvSpPr>
              <p:nvPr/>
            </p:nvSpPr>
            <p:spPr bwMode="auto">
              <a:xfrm>
                <a:off x="1088" y="1557"/>
                <a:ext cx="943" cy="1103"/>
              </a:xfrm>
              <a:custGeom>
                <a:avLst/>
                <a:gdLst/>
                <a:ahLst/>
                <a:cxnLst>
                  <a:cxn ang="0">
                    <a:pos x="0" y="272"/>
                  </a:cxn>
                  <a:cxn ang="0">
                    <a:pos x="44" y="223"/>
                  </a:cxn>
                  <a:cxn ang="0">
                    <a:pos x="138" y="80"/>
                  </a:cxn>
                  <a:cxn ang="0">
                    <a:pos x="234" y="0"/>
                  </a:cxn>
                </a:cxnLst>
                <a:rect l="0" t="0" r="r" b="b"/>
                <a:pathLst>
                  <a:path w="234" h="272">
                    <a:moveTo>
                      <a:pt x="0" y="272"/>
                    </a:moveTo>
                    <a:lnTo>
                      <a:pt x="44" y="223"/>
                    </a:lnTo>
                    <a:lnTo>
                      <a:pt x="138" y="80"/>
                    </a:lnTo>
                    <a:lnTo>
                      <a:pt x="234" y="0"/>
                    </a:lnTo>
                  </a:path>
                </a:pathLst>
              </a:custGeom>
              <a:noFill/>
              <a:ln w="254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23" name="Freeform 347"/>
              <p:cNvSpPr>
                <a:spLocks/>
              </p:cNvSpPr>
              <p:nvPr/>
            </p:nvSpPr>
            <p:spPr bwMode="auto">
              <a:xfrm>
                <a:off x="1068" y="2133"/>
                <a:ext cx="597" cy="454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50" y="50"/>
                  </a:cxn>
                  <a:cxn ang="0">
                    <a:pos x="148" y="0"/>
                  </a:cxn>
                </a:cxnLst>
                <a:rect l="0" t="0" r="r" b="b"/>
                <a:pathLst>
                  <a:path w="148" h="112">
                    <a:moveTo>
                      <a:pt x="0" y="112"/>
                    </a:moveTo>
                    <a:lnTo>
                      <a:pt x="50" y="50"/>
                    </a:lnTo>
                    <a:lnTo>
                      <a:pt x="148" y="0"/>
                    </a:lnTo>
                  </a:path>
                </a:pathLst>
              </a:custGeom>
              <a:noFill/>
              <a:ln w="2540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22" name="Freeform 346"/>
              <p:cNvSpPr>
                <a:spLocks/>
              </p:cNvSpPr>
              <p:nvPr/>
            </p:nvSpPr>
            <p:spPr bwMode="auto">
              <a:xfrm>
                <a:off x="1056" y="1654"/>
                <a:ext cx="621" cy="779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60" y="155"/>
                  </a:cxn>
                  <a:cxn ang="0">
                    <a:pos x="154" y="0"/>
                  </a:cxn>
                </a:cxnLst>
                <a:rect l="0" t="0" r="r" b="b"/>
                <a:pathLst>
                  <a:path w="154" h="192">
                    <a:moveTo>
                      <a:pt x="0" y="192"/>
                    </a:moveTo>
                    <a:lnTo>
                      <a:pt x="60" y="155"/>
                    </a:lnTo>
                    <a:lnTo>
                      <a:pt x="154" y="0"/>
                    </a:lnTo>
                  </a:path>
                </a:pathLst>
              </a:custGeom>
              <a:noFill/>
              <a:ln w="254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21" name="Line 345"/>
              <p:cNvSpPr>
                <a:spLocks noChangeShapeType="1"/>
              </p:cNvSpPr>
              <p:nvPr/>
            </p:nvSpPr>
            <p:spPr bwMode="auto">
              <a:xfrm flipV="1">
                <a:off x="1250" y="2307"/>
                <a:ext cx="390" cy="179"/>
              </a:xfrm>
              <a:prstGeom prst="line">
                <a:avLst/>
              </a:prstGeom>
              <a:noFill/>
              <a:ln w="254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20" name="Freeform 344"/>
              <p:cNvSpPr>
                <a:spLocks/>
              </p:cNvSpPr>
              <p:nvPr/>
            </p:nvSpPr>
            <p:spPr bwMode="auto">
              <a:xfrm>
                <a:off x="1100" y="1731"/>
                <a:ext cx="992" cy="1006"/>
              </a:xfrm>
              <a:custGeom>
                <a:avLst/>
                <a:gdLst/>
                <a:ahLst/>
                <a:cxnLst>
                  <a:cxn ang="0">
                    <a:pos x="0" y="248"/>
                  </a:cxn>
                  <a:cxn ang="0">
                    <a:pos x="13" y="248"/>
                  </a:cxn>
                  <a:cxn ang="0">
                    <a:pos x="42" y="217"/>
                  </a:cxn>
                  <a:cxn ang="0">
                    <a:pos x="149" y="49"/>
                  </a:cxn>
                  <a:cxn ang="0">
                    <a:pos x="246" y="0"/>
                  </a:cxn>
                </a:cxnLst>
                <a:rect l="0" t="0" r="r" b="b"/>
                <a:pathLst>
                  <a:path w="246" h="248">
                    <a:moveTo>
                      <a:pt x="0" y="248"/>
                    </a:moveTo>
                    <a:lnTo>
                      <a:pt x="13" y="248"/>
                    </a:lnTo>
                    <a:lnTo>
                      <a:pt x="42" y="217"/>
                    </a:lnTo>
                    <a:lnTo>
                      <a:pt x="149" y="49"/>
                    </a:lnTo>
                    <a:lnTo>
                      <a:pt x="246" y="0"/>
                    </a:lnTo>
                  </a:path>
                </a:pathLst>
              </a:custGeom>
              <a:noFill/>
              <a:ln w="254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19" name="Freeform 343"/>
              <p:cNvSpPr>
                <a:spLocks/>
              </p:cNvSpPr>
              <p:nvPr/>
            </p:nvSpPr>
            <p:spPr bwMode="auto">
              <a:xfrm>
                <a:off x="1096" y="1606"/>
                <a:ext cx="1028" cy="1131"/>
              </a:xfrm>
              <a:custGeom>
                <a:avLst/>
                <a:gdLst/>
                <a:ahLst/>
                <a:cxnLst>
                  <a:cxn ang="0">
                    <a:pos x="0" y="279"/>
                  </a:cxn>
                  <a:cxn ang="0">
                    <a:pos x="50" y="211"/>
                  </a:cxn>
                  <a:cxn ang="0">
                    <a:pos x="136" y="111"/>
                  </a:cxn>
                  <a:cxn ang="0">
                    <a:pos x="255" y="0"/>
                  </a:cxn>
                </a:cxnLst>
                <a:rect l="0" t="0" r="r" b="b"/>
                <a:pathLst>
                  <a:path w="255" h="279">
                    <a:moveTo>
                      <a:pt x="0" y="279"/>
                    </a:moveTo>
                    <a:lnTo>
                      <a:pt x="50" y="211"/>
                    </a:lnTo>
                    <a:lnTo>
                      <a:pt x="136" y="111"/>
                    </a:lnTo>
                    <a:lnTo>
                      <a:pt x="255" y="0"/>
                    </a:lnTo>
                  </a:path>
                </a:pathLst>
              </a:custGeom>
              <a:noFill/>
              <a:ln w="2540">
                <a:solidFill>
                  <a:srgbClr val="6666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18" name="Line 342"/>
              <p:cNvSpPr>
                <a:spLocks noChangeShapeType="1"/>
              </p:cNvSpPr>
              <p:nvPr/>
            </p:nvSpPr>
            <p:spPr bwMode="auto">
              <a:xfrm flipV="1">
                <a:off x="1084" y="2461"/>
                <a:ext cx="569" cy="252"/>
              </a:xfrm>
              <a:prstGeom prst="line">
                <a:avLst/>
              </a:prstGeom>
              <a:noFill/>
              <a:ln w="254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17" name="Freeform 341"/>
              <p:cNvSpPr>
                <a:spLocks/>
              </p:cNvSpPr>
              <p:nvPr/>
            </p:nvSpPr>
            <p:spPr bwMode="auto">
              <a:xfrm>
                <a:off x="1076" y="2133"/>
                <a:ext cx="1000" cy="527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45" y="50"/>
                  </a:cxn>
                  <a:cxn ang="0">
                    <a:pos x="143" y="0"/>
                  </a:cxn>
                  <a:cxn ang="0">
                    <a:pos x="248" y="0"/>
                  </a:cxn>
                </a:cxnLst>
                <a:rect l="0" t="0" r="r" b="b"/>
                <a:pathLst>
                  <a:path w="248" h="130">
                    <a:moveTo>
                      <a:pt x="0" y="130"/>
                    </a:moveTo>
                    <a:lnTo>
                      <a:pt x="45" y="50"/>
                    </a:lnTo>
                    <a:lnTo>
                      <a:pt x="143" y="0"/>
                    </a:lnTo>
                    <a:lnTo>
                      <a:pt x="248" y="0"/>
                    </a:lnTo>
                  </a:path>
                </a:pathLst>
              </a:custGeom>
              <a:noFill/>
              <a:ln w="254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16" name="Freeform 340"/>
              <p:cNvSpPr>
                <a:spLocks/>
              </p:cNvSpPr>
              <p:nvPr/>
            </p:nvSpPr>
            <p:spPr bwMode="auto">
              <a:xfrm>
                <a:off x="1088" y="1857"/>
                <a:ext cx="960" cy="629"/>
              </a:xfrm>
              <a:custGeom>
                <a:avLst/>
                <a:gdLst/>
                <a:ahLst/>
                <a:cxnLst>
                  <a:cxn ang="0">
                    <a:pos x="0" y="155"/>
                  </a:cxn>
                  <a:cxn ang="0">
                    <a:pos x="47" y="149"/>
                  </a:cxn>
                  <a:cxn ang="0">
                    <a:pos x="131" y="111"/>
                  </a:cxn>
                  <a:cxn ang="0">
                    <a:pos x="238" y="0"/>
                  </a:cxn>
                </a:cxnLst>
                <a:rect l="0" t="0" r="r" b="b"/>
                <a:pathLst>
                  <a:path w="238" h="155">
                    <a:moveTo>
                      <a:pt x="0" y="155"/>
                    </a:moveTo>
                    <a:lnTo>
                      <a:pt x="47" y="149"/>
                    </a:lnTo>
                    <a:lnTo>
                      <a:pt x="131" y="111"/>
                    </a:lnTo>
                    <a:lnTo>
                      <a:pt x="238" y="0"/>
                    </a:lnTo>
                  </a:path>
                </a:pathLst>
              </a:custGeom>
              <a:noFill/>
              <a:ln w="2540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15" name="Freeform 339"/>
              <p:cNvSpPr>
                <a:spLocks/>
              </p:cNvSpPr>
              <p:nvPr/>
            </p:nvSpPr>
            <p:spPr bwMode="auto">
              <a:xfrm>
                <a:off x="1104" y="1557"/>
                <a:ext cx="1407" cy="1156"/>
              </a:xfrm>
              <a:custGeom>
                <a:avLst/>
                <a:gdLst/>
                <a:ahLst/>
                <a:cxnLst>
                  <a:cxn ang="0">
                    <a:pos x="0" y="285"/>
                  </a:cxn>
                  <a:cxn ang="0">
                    <a:pos x="47" y="254"/>
                  </a:cxn>
                  <a:cxn ang="0">
                    <a:pos x="153" y="229"/>
                  </a:cxn>
                  <a:cxn ang="0">
                    <a:pos x="255" y="142"/>
                  </a:cxn>
                  <a:cxn ang="0">
                    <a:pos x="349" y="0"/>
                  </a:cxn>
                </a:cxnLst>
                <a:rect l="0" t="0" r="r" b="b"/>
                <a:pathLst>
                  <a:path w="349" h="285">
                    <a:moveTo>
                      <a:pt x="0" y="285"/>
                    </a:moveTo>
                    <a:lnTo>
                      <a:pt x="47" y="254"/>
                    </a:lnTo>
                    <a:lnTo>
                      <a:pt x="153" y="229"/>
                    </a:lnTo>
                    <a:lnTo>
                      <a:pt x="255" y="142"/>
                    </a:lnTo>
                    <a:lnTo>
                      <a:pt x="349" y="0"/>
                    </a:lnTo>
                  </a:path>
                </a:pathLst>
              </a:custGeom>
              <a:noFill/>
              <a:ln w="2540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14" name="Freeform 338"/>
              <p:cNvSpPr>
                <a:spLocks/>
              </p:cNvSpPr>
              <p:nvPr/>
            </p:nvSpPr>
            <p:spPr bwMode="auto">
              <a:xfrm>
                <a:off x="1096" y="2210"/>
                <a:ext cx="944" cy="474"/>
              </a:xfrm>
              <a:custGeom>
                <a:avLst/>
                <a:gdLst/>
                <a:ahLst/>
                <a:cxnLst>
                  <a:cxn ang="0">
                    <a:pos x="0" y="117"/>
                  </a:cxn>
                  <a:cxn ang="0">
                    <a:pos x="48" y="111"/>
                  </a:cxn>
                  <a:cxn ang="0">
                    <a:pos x="145" y="86"/>
                  </a:cxn>
                  <a:cxn ang="0">
                    <a:pos x="234" y="0"/>
                  </a:cxn>
                </a:cxnLst>
                <a:rect l="0" t="0" r="r" b="b"/>
                <a:pathLst>
                  <a:path w="234" h="117">
                    <a:moveTo>
                      <a:pt x="0" y="117"/>
                    </a:moveTo>
                    <a:lnTo>
                      <a:pt x="48" y="111"/>
                    </a:lnTo>
                    <a:lnTo>
                      <a:pt x="145" y="86"/>
                    </a:lnTo>
                    <a:lnTo>
                      <a:pt x="234" y="0"/>
                    </a:lnTo>
                  </a:path>
                </a:pathLst>
              </a:custGeom>
              <a:noFill/>
              <a:ln w="2540">
                <a:solidFill>
                  <a:srgbClr val="33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13" name="Freeform 337"/>
              <p:cNvSpPr>
                <a:spLocks/>
              </p:cNvSpPr>
              <p:nvPr/>
            </p:nvSpPr>
            <p:spPr bwMode="auto">
              <a:xfrm>
                <a:off x="1125" y="1354"/>
                <a:ext cx="1314" cy="1383"/>
              </a:xfrm>
              <a:custGeom>
                <a:avLst/>
                <a:gdLst/>
                <a:ahLst/>
                <a:cxnLst>
                  <a:cxn ang="0">
                    <a:pos x="0" y="341"/>
                  </a:cxn>
                  <a:cxn ang="0">
                    <a:pos x="38" y="248"/>
                  </a:cxn>
                  <a:cxn ang="0">
                    <a:pos x="138" y="192"/>
                  </a:cxn>
                  <a:cxn ang="0">
                    <a:pos x="230" y="142"/>
                  </a:cxn>
                  <a:cxn ang="0">
                    <a:pos x="326" y="0"/>
                  </a:cxn>
                </a:cxnLst>
                <a:rect l="0" t="0" r="r" b="b"/>
                <a:pathLst>
                  <a:path w="326" h="341">
                    <a:moveTo>
                      <a:pt x="0" y="341"/>
                    </a:moveTo>
                    <a:lnTo>
                      <a:pt x="38" y="248"/>
                    </a:lnTo>
                    <a:lnTo>
                      <a:pt x="138" y="192"/>
                    </a:lnTo>
                    <a:lnTo>
                      <a:pt x="230" y="142"/>
                    </a:lnTo>
                    <a:lnTo>
                      <a:pt x="326" y="0"/>
                    </a:lnTo>
                  </a:path>
                </a:pathLst>
              </a:custGeom>
              <a:noFill/>
              <a:ln w="254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12" name="Freeform 336"/>
              <p:cNvSpPr>
                <a:spLocks/>
              </p:cNvSpPr>
              <p:nvPr/>
            </p:nvSpPr>
            <p:spPr bwMode="auto">
              <a:xfrm>
                <a:off x="903" y="2725"/>
                <a:ext cx="24" cy="2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12"/>
                  </a:cxn>
                  <a:cxn ang="0">
                    <a:pos x="12" y="24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254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11" name="Freeform 335"/>
              <p:cNvSpPr>
                <a:spLocks/>
              </p:cNvSpPr>
              <p:nvPr/>
            </p:nvSpPr>
            <p:spPr bwMode="auto">
              <a:xfrm>
                <a:off x="1145" y="2372"/>
                <a:ext cx="24" cy="2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12"/>
                  </a:cxn>
                  <a:cxn ang="0">
                    <a:pos x="12" y="24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254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10" name="Rectangle 334"/>
              <p:cNvSpPr>
                <a:spLocks noChangeArrowheads="1"/>
              </p:cNvSpPr>
              <p:nvPr/>
            </p:nvSpPr>
            <p:spPr bwMode="auto">
              <a:xfrm>
                <a:off x="911" y="2725"/>
                <a:ext cx="24" cy="24"/>
              </a:xfrm>
              <a:prstGeom prst="rect">
                <a:avLst/>
              </a:prstGeom>
              <a:solidFill>
                <a:srgbClr val="FF00FF"/>
              </a:solidFill>
              <a:ln w="254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09" name="Rectangle 333"/>
              <p:cNvSpPr>
                <a:spLocks noChangeArrowheads="1"/>
              </p:cNvSpPr>
              <p:nvPr/>
            </p:nvSpPr>
            <p:spPr bwMode="auto">
              <a:xfrm>
                <a:off x="1092" y="2546"/>
                <a:ext cx="24" cy="25"/>
              </a:xfrm>
              <a:prstGeom prst="rect">
                <a:avLst/>
              </a:prstGeom>
              <a:solidFill>
                <a:srgbClr val="FF00FF"/>
              </a:solidFill>
              <a:ln w="254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08" name="Rectangle 332"/>
              <p:cNvSpPr>
                <a:spLocks noChangeArrowheads="1"/>
              </p:cNvSpPr>
              <p:nvPr/>
            </p:nvSpPr>
            <p:spPr bwMode="auto">
              <a:xfrm>
                <a:off x="1475" y="2271"/>
                <a:ext cx="24" cy="24"/>
              </a:xfrm>
              <a:prstGeom prst="rect">
                <a:avLst/>
              </a:prstGeom>
              <a:solidFill>
                <a:srgbClr val="FF00FF"/>
              </a:solidFill>
              <a:ln w="254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07" name="Freeform 331"/>
              <p:cNvSpPr>
                <a:spLocks/>
              </p:cNvSpPr>
              <p:nvPr/>
            </p:nvSpPr>
            <p:spPr bwMode="auto">
              <a:xfrm>
                <a:off x="988" y="2725"/>
                <a:ext cx="24" cy="2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24"/>
                  </a:cxn>
                  <a:cxn ang="0">
                    <a:pos x="0" y="24"/>
                  </a:cxn>
                  <a:cxn ang="0">
                    <a:pos x="12" y="0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254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06" name="Freeform 330"/>
              <p:cNvSpPr>
                <a:spLocks/>
              </p:cNvSpPr>
              <p:nvPr/>
            </p:nvSpPr>
            <p:spPr bwMode="auto">
              <a:xfrm>
                <a:off x="1108" y="2623"/>
                <a:ext cx="25" cy="2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5" y="25"/>
                  </a:cxn>
                  <a:cxn ang="0">
                    <a:pos x="0" y="25"/>
                  </a:cxn>
                  <a:cxn ang="0">
                    <a:pos x="13" y="0"/>
                  </a:cxn>
                </a:cxnLst>
                <a:rect l="0" t="0" r="r" b="b"/>
                <a:pathLst>
                  <a:path w="25" h="25">
                    <a:moveTo>
                      <a:pt x="13" y="0"/>
                    </a:moveTo>
                    <a:lnTo>
                      <a:pt x="25" y="25"/>
                    </a:lnTo>
                    <a:lnTo>
                      <a:pt x="0" y="2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00"/>
              </a:solidFill>
              <a:ln w="254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05" name="Freeform 329"/>
              <p:cNvSpPr>
                <a:spLocks/>
              </p:cNvSpPr>
              <p:nvPr/>
            </p:nvSpPr>
            <p:spPr bwMode="auto">
              <a:xfrm>
                <a:off x="1294" y="2421"/>
                <a:ext cx="24" cy="2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24"/>
                  </a:cxn>
                  <a:cxn ang="0">
                    <a:pos x="0" y="24"/>
                  </a:cxn>
                  <a:cxn ang="0">
                    <a:pos x="12" y="0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254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04" name="Freeform 328"/>
              <p:cNvSpPr>
                <a:spLocks/>
              </p:cNvSpPr>
              <p:nvPr/>
            </p:nvSpPr>
            <p:spPr bwMode="auto">
              <a:xfrm>
                <a:off x="2019" y="2044"/>
                <a:ext cx="25" cy="2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5" y="24"/>
                  </a:cxn>
                  <a:cxn ang="0">
                    <a:pos x="0" y="24"/>
                  </a:cxn>
                  <a:cxn ang="0">
                    <a:pos x="12" y="0"/>
                  </a:cxn>
                </a:cxnLst>
                <a:rect l="0" t="0" r="r" b="b"/>
                <a:pathLst>
                  <a:path w="25" h="24">
                    <a:moveTo>
                      <a:pt x="12" y="0"/>
                    </a:moveTo>
                    <a:lnTo>
                      <a:pt x="25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254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03" name="Freeform 327"/>
              <p:cNvSpPr>
                <a:spLocks/>
              </p:cNvSpPr>
              <p:nvPr/>
            </p:nvSpPr>
            <p:spPr bwMode="auto">
              <a:xfrm>
                <a:off x="2435" y="1545"/>
                <a:ext cx="24" cy="2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24"/>
                  </a:cxn>
                  <a:cxn ang="0">
                    <a:pos x="0" y="24"/>
                  </a:cxn>
                  <a:cxn ang="0">
                    <a:pos x="12" y="0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254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02" name="Rectangle 326"/>
              <p:cNvSpPr>
                <a:spLocks noChangeArrowheads="1"/>
              </p:cNvSpPr>
              <p:nvPr/>
            </p:nvSpPr>
            <p:spPr bwMode="auto">
              <a:xfrm>
                <a:off x="935" y="2623"/>
                <a:ext cx="32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01" name="Line 325"/>
              <p:cNvSpPr>
                <a:spLocks noChangeShapeType="1"/>
              </p:cNvSpPr>
              <p:nvPr/>
            </p:nvSpPr>
            <p:spPr bwMode="auto">
              <a:xfrm flipH="1" flipV="1">
                <a:off x="935" y="2623"/>
                <a:ext cx="12" cy="13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00" name="Line 324"/>
              <p:cNvSpPr>
                <a:spLocks noChangeShapeType="1"/>
              </p:cNvSpPr>
              <p:nvPr/>
            </p:nvSpPr>
            <p:spPr bwMode="auto">
              <a:xfrm>
                <a:off x="947" y="2636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99" name="Line 323"/>
              <p:cNvSpPr>
                <a:spLocks noChangeShapeType="1"/>
              </p:cNvSpPr>
              <p:nvPr/>
            </p:nvSpPr>
            <p:spPr bwMode="auto">
              <a:xfrm flipH="1">
                <a:off x="935" y="2636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98" name="Line 322"/>
              <p:cNvSpPr>
                <a:spLocks noChangeShapeType="1"/>
              </p:cNvSpPr>
              <p:nvPr/>
            </p:nvSpPr>
            <p:spPr bwMode="auto">
              <a:xfrm flipV="1">
                <a:off x="947" y="2623"/>
                <a:ext cx="12" cy="13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97" name="Rectangle 321"/>
              <p:cNvSpPr>
                <a:spLocks noChangeArrowheads="1"/>
              </p:cNvSpPr>
              <p:nvPr/>
            </p:nvSpPr>
            <p:spPr bwMode="auto">
              <a:xfrm>
                <a:off x="1125" y="2372"/>
                <a:ext cx="32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96" name="Line 320"/>
              <p:cNvSpPr>
                <a:spLocks noChangeShapeType="1"/>
              </p:cNvSpPr>
              <p:nvPr/>
            </p:nvSpPr>
            <p:spPr bwMode="auto">
              <a:xfrm flipH="1" flipV="1">
                <a:off x="1125" y="2372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95" name="Line 319"/>
              <p:cNvSpPr>
                <a:spLocks noChangeShapeType="1"/>
              </p:cNvSpPr>
              <p:nvPr/>
            </p:nvSpPr>
            <p:spPr bwMode="auto">
              <a:xfrm>
                <a:off x="1137" y="2384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94" name="Line 318"/>
              <p:cNvSpPr>
                <a:spLocks noChangeShapeType="1"/>
              </p:cNvSpPr>
              <p:nvPr/>
            </p:nvSpPr>
            <p:spPr bwMode="auto">
              <a:xfrm flipH="1">
                <a:off x="1125" y="2384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93" name="Line 317"/>
              <p:cNvSpPr>
                <a:spLocks noChangeShapeType="1"/>
              </p:cNvSpPr>
              <p:nvPr/>
            </p:nvSpPr>
            <p:spPr bwMode="auto">
              <a:xfrm flipV="1">
                <a:off x="1137" y="2372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92" name="Rectangle 316"/>
              <p:cNvSpPr>
                <a:spLocks noChangeArrowheads="1"/>
              </p:cNvSpPr>
              <p:nvPr/>
            </p:nvSpPr>
            <p:spPr bwMode="auto">
              <a:xfrm>
                <a:off x="1463" y="2145"/>
                <a:ext cx="32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91" name="Line 315"/>
              <p:cNvSpPr>
                <a:spLocks noChangeShapeType="1"/>
              </p:cNvSpPr>
              <p:nvPr/>
            </p:nvSpPr>
            <p:spPr bwMode="auto">
              <a:xfrm flipH="1" flipV="1">
                <a:off x="1463" y="2145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90" name="Line 314"/>
              <p:cNvSpPr>
                <a:spLocks noChangeShapeType="1"/>
              </p:cNvSpPr>
              <p:nvPr/>
            </p:nvSpPr>
            <p:spPr bwMode="auto">
              <a:xfrm>
                <a:off x="1475" y="2157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89" name="Line 313"/>
              <p:cNvSpPr>
                <a:spLocks noChangeShapeType="1"/>
              </p:cNvSpPr>
              <p:nvPr/>
            </p:nvSpPr>
            <p:spPr bwMode="auto">
              <a:xfrm flipH="1">
                <a:off x="1463" y="2157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88" name="Line 312"/>
              <p:cNvSpPr>
                <a:spLocks noChangeShapeType="1"/>
              </p:cNvSpPr>
              <p:nvPr/>
            </p:nvSpPr>
            <p:spPr bwMode="auto">
              <a:xfrm flipV="1">
                <a:off x="1475" y="2145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87" name="Rectangle 311"/>
              <p:cNvSpPr>
                <a:spLocks noChangeArrowheads="1"/>
              </p:cNvSpPr>
              <p:nvPr/>
            </p:nvSpPr>
            <p:spPr bwMode="auto">
              <a:xfrm>
                <a:off x="1838" y="1695"/>
                <a:ext cx="32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86" name="Line 310"/>
              <p:cNvSpPr>
                <a:spLocks noChangeShapeType="1"/>
              </p:cNvSpPr>
              <p:nvPr/>
            </p:nvSpPr>
            <p:spPr bwMode="auto">
              <a:xfrm flipH="1" flipV="1">
                <a:off x="1838" y="1695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85" name="Line 309"/>
              <p:cNvSpPr>
                <a:spLocks noChangeShapeType="1"/>
              </p:cNvSpPr>
              <p:nvPr/>
            </p:nvSpPr>
            <p:spPr bwMode="auto">
              <a:xfrm>
                <a:off x="1850" y="1707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84" name="Line 308"/>
              <p:cNvSpPr>
                <a:spLocks noChangeShapeType="1"/>
              </p:cNvSpPr>
              <p:nvPr/>
            </p:nvSpPr>
            <p:spPr bwMode="auto">
              <a:xfrm flipH="1">
                <a:off x="1838" y="1707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83" name="Line 307"/>
              <p:cNvSpPr>
                <a:spLocks noChangeShapeType="1"/>
              </p:cNvSpPr>
              <p:nvPr/>
            </p:nvSpPr>
            <p:spPr bwMode="auto">
              <a:xfrm flipV="1">
                <a:off x="1850" y="1695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82" name="Rectangle 306"/>
              <p:cNvSpPr>
                <a:spLocks noChangeArrowheads="1"/>
              </p:cNvSpPr>
              <p:nvPr/>
            </p:nvSpPr>
            <p:spPr bwMode="auto">
              <a:xfrm>
                <a:off x="2225" y="1545"/>
                <a:ext cx="32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81" name="Line 305"/>
              <p:cNvSpPr>
                <a:spLocks noChangeShapeType="1"/>
              </p:cNvSpPr>
              <p:nvPr/>
            </p:nvSpPr>
            <p:spPr bwMode="auto">
              <a:xfrm flipH="1" flipV="1">
                <a:off x="2225" y="1545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80" name="Line 304"/>
              <p:cNvSpPr>
                <a:spLocks noChangeShapeType="1"/>
              </p:cNvSpPr>
              <p:nvPr/>
            </p:nvSpPr>
            <p:spPr bwMode="auto">
              <a:xfrm>
                <a:off x="2237" y="1557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79" name="Line 303"/>
              <p:cNvSpPr>
                <a:spLocks noChangeShapeType="1"/>
              </p:cNvSpPr>
              <p:nvPr/>
            </p:nvSpPr>
            <p:spPr bwMode="auto">
              <a:xfrm flipH="1">
                <a:off x="2225" y="1557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78" name="Line 302"/>
              <p:cNvSpPr>
                <a:spLocks noChangeShapeType="1"/>
              </p:cNvSpPr>
              <p:nvPr/>
            </p:nvSpPr>
            <p:spPr bwMode="auto">
              <a:xfrm flipV="1">
                <a:off x="2237" y="1545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77" name="Rectangle 301"/>
              <p:cNvSpPr>
                <a:spLocks noChangeArrowheads="1"/>
              </p:cNvSpPr>
              <p:nvPr/>
            </p:nvSpPr>
            <p:spPr bwMode="auto">
              <a:xfrm>
                <a:off x="951" y="2672"/>
                <a:ext cx="32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76" name="Line 300"/>
              <p:cNvSpPr>
                <a:spLocks noChangeShapeType="1"/>
              </p:cNvSpPr>
              <p:nvPr/>
            </p:nvSpPr>
            <p:spPr bwMode="auto">
              <a:xfrm flipH="1" flipV="1">
                <a:off x="951" y="2672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75" name="Line 299"/>
              <p:cNvSpPr>
                <a:spLocks noChangeShapeType="1"/>
              </p:cNvSpPr>
              <p:nvPr/>
            </p:nvSpPr>
            <p:spPr bwMode="auto">
              <a:xfrm>
                <a:off x="963" y="2684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74" name="Line 298"/>
              <p:cNvSpPr>
                <a:spLocks noChangeShapeType="1"/>
              </p:cNvSpPr>
              <p:nvPr/>
            </p:nvSpPr>
            <p:spPr bwMode="auto">
              <a:xfrm flipH="1">
                <a:off x="951" y="2684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73" name="Line 297"/>
              <p:cNvSpPr>
                <a:spLocks noChangeShapeType="1"/>
              </p:cNvSpPr>
              <p:nvPr/>
            </p:nvSpPr>
            <p:spPr bwMode="auto">
              <a:xfrm flipV="1">
                <a:off x="963" y="2672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72" name="Line 296"/>
              <p:cNvSpPr>
                <a:spLocks noChangeShapeType="1"/>
              </p:cNvSpPr>
              <p:nvPr/>
            </p:nvSpPr>
            <p:spPr bwMode="auto">
              <a:xfrm flipV="1">
                <a:off x="963" y="2672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71" name="Line 295"/>
              <p:cNvSpPr>
                <a:spLocks noChangeShapeType="1"/>
              </p:cNvSpPr>
              <p:nvPr/>
            </p:nvSpPr>
            <p:spPr bwMode="auto">
              <a:xfrm>
                <a:off x="963" y="2684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70" name="Rectangle 294"/>
              <p:cNvSpPr>
                <a:spLocks noChangeArrowheads="1"/>
              </p:cNvSpPr>
              <p:nvPr/>
            </p:nvSpPr>
            <p:spPr bwMode="auto">
              <a:xfrm>
                <a:off x="1141" y="2396"/>
                <a:ext cx="32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69" name="Line 293"/>
              <p:cNvSpPr>
                <a:spLocks noChangeShapeType="1"/>
              </p:cNvSpPr>
              <p:nvPr/>
            </p:nvSpPr>
            <p:spPr bwMode="auto">
              <a:xfrm flipH="1" flipV="1">
                <a:off x="1141" y="2396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68" name="Line 292"/>
              <p:cNvSpPr>
                <a:spLocks noChangeShapeType="1"/>
              </p:cNvSpPr>
              <p:nvPr/>
            </p:nvSpPr>
            <p:spPr bwMode="auto">
              <a:xfrm>
                <a:off x="1153" y="2408"/>
                <a:ext cx="12" cy="13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67" name="Line 291"/>
              <p:cNvSpPr>
                <a:spLocks noChangeShapeType="1"/>
              </p:cNvSpPr>
              <p:nvPr/>
            </p:nvSpPr>
            <p:spPr bwMode="auto">
              <a:xfrm flipH="1">
                <a:off x="1141" y="2408"/>
                <a:ext cx="12" cy="13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66" name="Line 290"/>
              <p:cNvSpPr>
                <a:spLocks noChangeShapeType="1"/>
              </p:cNvSpPr>
              <p:nvPr/>
            </p:nvSpPr>
            <p:spPr bwMode="auto">
              <a:xfrm flipV="1">
                <a:off x="1153" y="2396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65" name="Line 289"/>
              <p:cNvSpPr>
                <a:spLocks noChangeShapeType="1"/>
              </p:cNvSpPr>
              <p:nvPr/>
            </p:nvSpPr>
            <p:spPr bwMode="auto">
              <a:xfrm flipV="1">
                <a:off x="1153" y="2396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64" name="Line 288"/>
              <p:cNvSpPr>
                <a:spLocks noChangeShapeType="1"/>
              </p:cNvSpPr>
              <p:nvPr/>
            </p:nvSpPr>
            <p:spPr bwMode="auto">
              <a:xfrm>
                <a:off x="1153" y="2408"/>
                <a:ext cx="1" cy="13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63" name="Rectangle 287"/>
              <p:cNvSpPr>
                <a:spLocks noChangeArrowheads="1"/>
              </p:cNvSpPr>
              <p:nvPr/>
            </p:nvSpPr>
            <p:spPr bwMode="auto">
              <a:xfrm>
                <a:off x="1516" y="2072"/>
                <a:ext cx="32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62" name="Line 286"/>
              <p:cNvSpPr>
                <a:spLocks noChangeShapeType="1"/>
              </p:cNvSpPr>
              <p:nvPr/>
            </p:nvSpPr>
            <p:spPr bwMode="auto">
              <a:xfrm flipH="1" flipV="1">
                <a:off x="1516" y="2072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61" name="Line 285"/>
              <p:cNvSpPr>
                <a:spLocks noChangeShapeType="1"/>
              </p:cNvSpPr>
              <p:nvPr/>
            </p:nvSpPr>
            <p:spPr bwMode="auto">
              <a:xfrm>
                <a:off x="1528" y="2084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60" name="Line 284"/>
              <p:cNvSpPr>
                <a:spLocks noChangeShapeType="1"/>
              </p:cNvSpPr>
              <p:nvPr/>
            </p:nvSpPr>
            <p:spPr bwMode="auto">
              <a:xfrm flipH="1">
                <a:off x="1516" y="2084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59" name="Line 283"/>
              <p:cNvSpPr>
                <a:spLocks noChangeShapeType="1"/>
              </p:cNvSpPr>
              <p:nvPr/>
            </p:nvSpPr>
            <p:spPr bwMode="auto">
              <a:xfrm flipV="1">
                <a:off x="1528" y="2072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58" name="Line 282"/>
              <p:cNvSpPr>
                <a:spLocks noChangeShapeType="1"/>
              </p:cNvSpPr>
              <p:nvPr/>
            </p:nvSpPr>
            <p:spPr bwMode="auto">
              <a:xfrm flipV="1">
                <a:off x="1528" y="2072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57" name="Line 281"/>
              <p:cNvSpPr>
                <a:spLocks noChangeShapeType="1"/>
              </p:cNvSpPr>
              <p:nvPr/>
            </p:nvSpPr>
            <p:spPr bwMode="auto">
              <a:xfrm>
                <a:off x="1528" y="2084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56" name="Rectangle 280"/>
              <p:cNvSpPr>
                <a:spLocks noChangeArrowheads="1"/>
              </p:cNvSpPr>
              <p:nvPr/>
            </p:nvSpPr>
            <p:spPr bwMode="auto">
              <a:xfrm>
                <a:off x="1907" y="1768"/>
                <a:ext cx="32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55" name="Line 279"/>
              <p:cNvSpPr>
                <a:spLocks noChangeShapeType="1"/>
              </p:cNvSpPr>
              <p:nvPr/>
            </p:nvSpPr>
            <p:spPr bwMode="auto">
              <a:xfrm flipH="1" flipV="1">
                <a:off x="1907" y="1768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54" name="Line 278"/>
              <p:cNvSpPr>
                <a:spLocks noChangeShapeType="1"/>
              </p:cNvSpPr>
              <p:nvPr/>
            </p:nvSpPr>
            <p:spPr bwMode="auto">
              <a:xfrm>
                <a:off x="1919" y="1780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53" name="Line 277"/>
              <p:cNvSpPr>
                <a:spLocks noChangeShapeType="1"/>
              </p:cNvSpPr>
              <p:nvPr/>
            </p:nvSpPr>
            <p:spPr bwMode="auto">
              <a:xfrm flipH="1">
                <a:off x="1907" y="1780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52" name="Line 276"/>
              <p:cNvSpPr>
                <a:spLocks noChangeShapeType="1"/>
              </p:cNvSpPr>
              <p:nvPr/>
            </p:nvSpPr>
            <p:spPr bwMode="auto">
              <a:xfrm flipV="1">
                <a:off x="1919" y="1768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51" name="Line 275"/>
              <p:cNvSpPr>
                <a:spLocks noChangeShapeType="1"/>
              </p:cNvSpPr>
              <p:nvPr/>
            </p:nvSpPr>
            <p:spPr bwMode="auto">
              <a:xfrm flipV="1">
                <a:off x="1919" y="1768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50" name="Line 274"/>
              <p:cNvSpPr>
                <a:spLocks noChangeShapeType="1"/>
              </p:cNvSpPr>
              <p:nvPr/>
            </p:nvSpPr>
            <p:spPr bwMode="auto">
              <a:xfrm>
                <a:off x="1919" y="1780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49" name="Rectangle 273"/>
              <p:cNvSpPr>
                <a:spLocks noChangeArrowheads="1"/>
              </p:cNvSpPr>
              <p:nvPr/>
            </p:nvSpPr>
            <p:spPr bwMode="auto">
              <a:xfrm>
                <a:off x="2277" y="1545"/>
                <a:ext cx="33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48" name="Line 272"/>
              <p:cNvSpPr>
                <a:spLocks noChangeShapeType="1"/>
              </p:cNvSpPr>
              <p:nvPr/>
            </p:nvSpPr>
            <p:spPr bwMode="auto">
              <a:xfrm flipH="1" flipV="1">
                <a:off x="2277" y="1545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47" name="Line 271"/>
              <p:cNvSpPr>
                <a:spLocks noChangeShapeType="1"/>
              </p:cNvSpPr>
              <p:nvPr/>
            </p:nvSpPr>
            <p:spPr bwMode="auto">
              <a:xfrm>
                <a:off x="2289" y="1557"/>
                <a:ext cx="13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46" name="Line 270"/>
              <p:cNvSpPr>
                <a:spLocks noChangeShapeType="1"/>
              </p:cNvSpPr>
              <p:nvPr/>
            </p:nvSpPr>
            <p:spPr bwMode="auto">
              <a:xfrm flipH="1">
                <a:off x="2277" y="1557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45" name="Line 269"/>
              <p:cNvSpPr>
                <a:spLocks noChangeShapeType="1"/>
              </p:cNvSpPr>
              <p:nvPr/>
            </p:nvSpPr>
            <p:spPr bwMode="auto">
              <a:xfrm flipV="1">
                <a:off x="2289" y="1545"/>
                <a:ext cx="13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44" name="Line 268"/>
              <p:cNvSpPr>
                <a:spLocks noChangeShapeType="1"/>
              </p:cNvSpPr>
              <p:nvPr/>
            </p:nvSpPr>
            <p:spPr bwMode="auto">
              <a:xfrm flipV="1">
                <a:off x="2289" y="1545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43" name="Line 267"/>
              <p:cNvSpPr>
                <a:spLocks noChangeShapeType="1"/>
              </p:cNvSpPr>
              <p:nvPr/>
            </p:nvSpPr>
            <p:spPr bwMode="auto">
              <a:xfrm>
                <a:off x="2289" y="1557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42" name="Oval 266"/>
              <p:cNvSpPr>
                <a:spLocks noChangeArrowheads="1"/>
              </p:cNvSpPr>
              <p:nvPr/>
            </p:nvSpPr>
            <p:spPr bwMode="auto">
              <a:xfrm>
                <a:off x="943" y="2473"/>
                <a:ext cx="24" cy="25"/>
              </a:xfrm>
              <a:prstGeom prst="ellipse">
                <a:avLst/>
              </a:prstGeom>
              <a:solidFill>
                <a:srgbClr val="800000"/>
              </a:solidFill>
              <a:ln w="254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41" name="Oval 265"/>
              <p:cNvSpPr>
                <a:spLocks noChangeArrowheads="1"/>
              </p:cNvSpPr>
              <p:nvPr/>
            </p:nvSpPr>
            <p:spPr bwMode="auto">
              <a:xfrm>
                <a:off x="1125" y="2396"/>
                <a:ext cx="24" cy="25"/>
              </a:xfrm>
              <a:prstGeom prst="ellipse">
                <a:avLst/>
              </a:prstGeom>
              <a:solidFill>
                <a:srgbClr val="800000"/>
              </a:solidFill>
              <a:ln w="254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40" name="Oval 264"/>
              <p:cNvSpPr>
                <a:spLocks noChangeArrowheads="1"/>
              </p:cNvSpPr>
              <p:nvPr/>
            </p:nvSpPr>
            <p:spPr bwMode="auto">
              <a:xfrm>
                <a:off x="1520" y="2096"/>
                <a:ext cx="24" cy="25"/>
              </a:xfrm>
              <a:prstGeom prst="ellipse">
                <a:avLst/>
              </a:prstGeom>
              <a:solidFill>
                <a:srgbClr val="800000"/>
              </a:solidFill>
              <a:ln w="254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39" name="Oval 263"/>
              <p:cNvSpPr>
                <a:spLocks noChangeArrowheads="1"/>
              </p:cNvSpPr>
              <p:nvPr/>
            </p:nvSpPr>
            <p:spPr bwMode="auto">
              <a:xfrm>
                <a:off x="1890" y="1821"/>
                <a:ext cx="25" cy="24"/>
              </a:xfrm>
              <a:prstGeom prst="ellipse">
                <a:avLst/>
              </a:prstGeom>
              <a:solidFill>
                <a:srgbClr val="800000"/>
              </a:solidFill>
              <a:ln w="254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38" name="Oval 262"/>
              <p:cNvSpPr>
                <a:spLocks noChangeArrowheads="1"/>
              </p:cNvSpPr>
              <p:nvPr/>
            </p:nvSpPr>
            <p:spPr bwMode="auto">
              <a:xfrm>
                <a:off x="2241" y="1695"/>
                <a:ext cx="24" cy="24"/>
              </a:xfrm>
              <a:prstGeom prst="ellipse">
                <a:avLst/>
              </a:prstGeom>
              <a:solidFill>
                <a:srgbClr val="800000"/>
              </a:solidFill>
              <a:ln w="254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37" name="Rectangle 261"/>
              <p:cNvSpPr>
                <a:spLocks noChangeArrowheads="1"/>
              </p:cNvSpPr>
              <p:nvPr/>
            </p:nvSpPr>
            <p:spPr bwMode="auto">
              <a:xfrm>
                <a:off x="951" y="2725"/>
                <a:ext cx="32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36" name="Line 260"/>
              <p:cNvSpPr>
                <a:spLocks noChangeShapeType="1"/>
              </p:cNvSpPr>
              <p:nvPr/>
            </p:nvSpPr>
            <p:spPr bwMode="auto">
              <a:xfrm flipV="1">
                <a:off x="963" y="2725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35" name="Line 259"/>
              <p:cNvSpPr>
                <a:spLocks noChangeShapeType="1"/>
              </p:cNvSpPr>
              <p:nvPr/>
            </p:nvSpPr>
            <p:spPr bwMode="auto">
              <a:xfrm>
                <a:off x="963" y="2737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34" name="Line 258"/>
              <p:cNvSpPr>
                <a:spLocks noChangeShapeType="1"/>
              </p:cNvSpPr>
              <p:nvPr/>
            </p:nvSpPr>
            <p:spPr bwMode="auto">
              <a:xfrm flipH="1">
                <a:off x="951" y="2737"/>
                <a:ext cx="12" cy="1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33" name="Line 257"/>
              <p:cNvSpPr>
                <a:spLocks noChangeShapeType="1"/>
              </p:cNvSpPr>
              <p:nvPr/>
            </p:nvSpPr>
            <p:spPr bwMode="auto">
              <a:xfrm>
                <a:off x="963" y="2737"/>
                <a:ext cx="12" cy="1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32" name="Rectangle 256"/>
              <p:cNvSpPr>
                <a:spLocks noChangeArrowheads="1"/>
              </p:cNvSpPr>
              <p:nvPr/>
            </p:nvSpPr>
            <p:spPr bwMode="auto">
              <a:xfrm>
                <a:off x="1141" y="2473"/>
                <a:ext cx="32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31" name="Line 255"/>
              <p:cNvSpPr>
                <a:spLocks noChangeShapeType="1"/>
              </p:cNvSpPr>
              <p:nvPr/>
            </p:nvSpPr>
            <p:spPr bwMode="auto">
              <a:xfrm flipV="1">
                <a:off x="1153" y="2473"/>
                <a:ext cx="1" cy="13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30" name="Line 254"/>
              <p:cNvSpPr>
                <a:spLocks noChangeShapeType="1"/>
              </p:cNvSpPr>
              <p:nvPr/>
            </p:nvSpPr>
            <p:spPr bwMode="auto">
              <a:xfrm>
                <a:off x="1153" y="2486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29" name="Line 253"/>
              <p:cNvSpPr>
                <a:spLocks noChangeShapeType="1"/>
              </p:cNvSpPr>
              <p:nvPr/>
            </p:nvSpPr>
            <p:spPr bwMode="auto">
              <a:xfrm flipH="1">
                <a:off x="1141" y="2486"/>
                <a:ext cx="12" cy="1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28" name="Line 252"/>
              <p:cNvSpPr>
                <a:spLocks noChangeShapeType="1"/>
              </p:cNvSpPr>
              <p:nvPr/>
            </p:nvSpPr>
            <p:spPr bwMode="auto">
              <a:xfrm>
                <a:off x="1153" y="2486"/>
                <a:ext cx="12" cy="1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27" name="Rectangle 251"/>
              <p:cNvSpPr>
                <a:spLocks noChangeArrowheads="1"/>
              </p:cNvSpPr>
              <p:nvPr/>
            </p:nvSpPr>
            <p:spPr bwMode="auto">
              <a:xfrm>
                <a:off x="1528" y="2121"/>
                <a:ext cx="32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26" name="Line 250"/>
              <p:cNvSpPr>
                <a:spLocks noChangeShapeType="1"/>
              </p:cNvSpPr>
              <p:nvPr/>
            </p:nvSpPr>
            <p:spPr bwMode="auto">
              <a:xfrm flipV="1">
                <a:off x="1540" y="2121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25" name="Line 249"/>
              <p:cNvSpPr>
                <a:spLocks noChangeShapeType="1"/>
              </p:cNvSpPr>
              <p:nvPr/>
            </p:nvSpPr>
            <p:spPr bwMode="auto">
              <a:xfrm>
                <a:off x="1540" y="2133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24" name="Line 248"/>
              <p:cNvSpPr>
                <a:spLocks noChangeShapeType="1"/>
              </p:cNvSpPr>
              <p:nvPr/>
            </p:nvSpPr>
            <p:spPr bwMode="auto">
              <a:xfrm flipH="1">
                <a:off x="1528" y="2133"/>
                <a:ext cx="12" cy="1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23" name="Line 247"/>
              <p:cNvSpPr>
                <a:spLocks noChangeShapeType="1"/>
              </p:cNvSpPr>
              <p:nvPr/>
            </p:nvSpPr>
            <p:spPr bwMode="auto">
              <a:xfrm>
                <a:off x="1540" y="2133"/>
                <a:ext cx="12" cy="1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22" name="Rectangle 246"/>
              <p:cNvSpPr>
                <a:spLocks noChangeArrowheads="1"/>
              </p:cNvSpPr>
              <p:nvPr/>
            </p:nvSpPr>
            <p:spPr bwMode="auto">
              <a:xfrm>
                <a:off x="1919" y="1719"/>
                <a:ext cx="32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21" name="Line 245"/>
              <p:cNvSpPr>
                <a:spLocks noChangeShapeType="1"/>
              </p:cNvSpPr>
              <p:nvPr/>
            </p:nvSpPr>
            <p:spPr bwMode="auto">
              <a:xfrm flipV="1">
                <a:off x="1931" y="1719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20" name="Line 244"/>
              <p:cNvSpPr>
                <a:spLocks noChangeShapeType="1"/>
              </p:cNvSpPr>
              <p:nvPr/>
            </p:nvSpPr>
            <p:spPr bwMode="auto">
              <a:xfrm>
                <a:off x="1931" y="1731"/>
                <a:ext cx="1" cy="13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19" name="Line 243"/>
              <p:cNvSpPr>
                <a:spLocks noChangeShapeType="1"/>
              </p:cNvSpPr>
              <p:nvPr/>
            </p:nvSpPr>
            <p:spPr bwMode="auto">
              <a:xfrm flipH="1">
                <a:off x="1919" y="1731"/>
                <a:ext cx="12" cy="1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18" name="Line 242"/>
              <p:cNvSpPr>
                <a:spLocks noChangeShapeType="1"/>
              </p:cNvSpPr>
              <p:nvPr/>
            </p:nvSpPr>
            <p:spPr bwMode="auto">
              <a:xfrm>
                <a:off x="1931" y="1731"/>
                <a:ext cx="12" cy="1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17" name="Rectangle 241"/>
              <p:cNvSpPr>
                <a:spLocks noChangeArrowheads="1"/>
              </p:cNvSpPr>
              <p:nvPr/>
            </p:nvSpPr>
            <p:spPr bwMode="auto">
              <a:xfrm>
                <a:off x="975" y="2733"/>
                <a:ext cx="17" cy="8"/>
              </a:xfrm>
              <a:prstGeom prst="rect">
                <a:avLst/>
              </a:prstGeom>
              <a:solidFill>
                <a:srgbClr val="0000FF"/>
              </a:solidFill>
              <a:ln w="254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16" name="Rectangle 240"/>
              <p:cNvSpPr>
                <a:spLocks noChangeArrowheads="1"/>
              </p:cNvSpPr>
              <p:nvPr/>
            </p:nvSpPr>
            <p:spPr bwMode="auto">
              <a:xfrm>
                <a:off x="1153" y="2709"/>
                <a:ext cx="16" cy="8"/>
              </a:xfrm>
              <a:prstGeom prst="rect">
                <a:avLst/>
              </a:prstGeom>
              <a:solidFill>
                <a:srgbClr val="0000FF"/>
              </a:solidFill>
              <a:ln w="254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15" name="Rectangle 239"/>
              <p:cNvSpPr>
                <a:spLocks noChangeArrowheads="1"/>
              </p:cNvSpPr>
              <p:nvPr/>
            </p:nvSpPr>
            <p:spPr bwMode="auto">
              <a:xfrm>
                <a:off x="1520" y="2380"/>
                <a:ext cx="16" cy="8"/>
              </a:xfrm>
              <a:prstGeom prst="rect">
                <a:avLst/>
              </a:prstGeom>
              <a:solidFill>
                <a:srgbClr val="0000FF"/>
              </a:solidFill>
              <a:ln w="254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14" name="Rectangle 238"/>
              <p:cNvSpPr>
                <a:spLocks noChangeArrowheads="1"/>
              </p:cNvSpPr>
              <p:nvPr/>
            </p:nvSpPr>
            <p:spPr bwMode="auto">
              <a:xfrm>
                <a:off x="1878" y="2129"/>
                <a:ext cx="16" cy="8"/>
              </a:xfrm>
              <a:prstGeom prst="rect">
                <a:avLst/>
              </a:prstGeom>
              <a:solidFill>
                <a:srgbClr val="0000FF"/>
              </a:solidFill>
              <a:ln w="254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13" name="Rectangle 237"/>
              <p:cNvSpPr>
                <a:spLocks noChangeArrowheads="1"/>
              </p:cNvSpPr>
              <p:nvPr/>
            </p:nvSpPr>
            <p:spPr bwMode="auto">
              <a:xfrm>
                <a:off x="988" y="2733"/>
                <a:ext cx="28" cy="8"/>
              </a:xfrm>
              <a:prstGeom prst="rect">
                <a:avLst/>
              </a:prstGeom>
              <a:solidFill>
                <a:srgbClr val="00CCFF"/>
              </a:solidFill>
              <a:ln w="254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12" name="Rectangle 236"/>
              <p:cNvSpPr>
                <a:spLocks noChangeArrowheads="1"/>
              </p:cNvSpPr>
              <p:nvPr/>
            </p:nvSpPr>
            <p:spPr bwMode="auto">
              <a:xfrm>
                <a:off x="1141" y="2457"/>
                <a:ext cx="28" cy="8"/>
              </a:xfrm>
              <a:prstGeom prst="rect">
                <a:avLst/>
              </a:prstGeom>
              <a:solidFill>
                <a:srgbClr val="00CCFF"/>
              </a:solidFill>
              <a:ln w="254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11" name="Rectangle 235"/>
              <p:cNvSpPr>
                <a:spLocks noChangeArrowheads="1"/>
              </p:cNvSpPr>
              <p:nvPr/>
            </p:nvSpPr>
            <p:spPr bwMode="auto">
              <a:xfrm>
                <a:off x="1532" y="2303"/>
                <a:ext cx="28" cy="8"/>
              </a:xfrm>
              <a:prstGeom prst="rect">
                <a:avLst/>
              </a:prstGeom>
              <a:solidFill>
                <a:srgbClr val="00CCFF"/>
              </a:solidFill>
              <a:ln w="254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10" name="Rectangle 234"/>
              <p:cNvSpPr>
                <a:spLocks noChangeArrowheads="1"/>
              </p:cNvSpPr>
              <p:nvPr/>
            </p:nvSpPr>
            <p:spPr bwMode="auto">
              <a:xfrm>
                <a:off x="1894" y="2104"/>
                <a:ext cx="29" cy="8"/>
              </a:xfrm>
              <a:prstGeom prst="rect">
                <a:avLst/>
              </a:prstGeom>
              <a:solidFill>
                <a:srgbClr val="00CCFF"/>
              </a:solidFill>
              <a:ln w="254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09" name="Rectangle 233"/>
              <p:cNvSpPr>
                <a:spLocks noChangeArrowheads="1"/>
              </p:cNvSpPr>
              <p:nvPr/>
            </p:nvSpPr>
            <p:spPr bwMode="auto">
              <a:xfrm>
                <a:off x="2289" y="1553"/>
                <a:ext cx="29" cy="8"/>
              </a:xfrm>
              <a:prstGeom prst="rect">
                <a:avLst/>
              </a:prstGeom>
              <a:solidFill>
                <a:srgbClr val="00CCFF"/>
              </a:solidFill>
              <a:ln w="254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08" name="Freeform 232"/>
              <p:cNvSpPr>
                <a:spLocks/>
              </p:cNvSpPr>
              <p:nvPr/>
            </p:nvSpPr>
            <p:spPr bwMode="auto">
              <a:xfrm>
                <a:off x="1056" y="2623"/>
                <a:ext cx="2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13"/>
                  </a:cxn>
                  <a:cxn ang="0">
                    <a:pos x="12" y="25"/>
                  </a:cxn>
                  <a:cxn ang="0">
                    <a:pos x="0" y="13"/>
                  </a:cxn>
                  <a:cxn ang="0">
                    <a:pos x="12" y="0"/>
                  </a:cxn>
                </a:cxnLst>
                <a:rect l="0" t="0" r="r" b="b"/>
                <a:pathLst>
                  <a:path w="24" h="25">
                    <a:moveTo>
                      <a:pt x="12" y="0"/>
                    </a:moveTo>
                    <a:lnTo>
                      <a:pt x="24" y="13"/>
                    </a:lnTo>
                    <a:lnTo>
                      <a:pt x="12" y="25"/>
                    </a:lnTo>
                    <a:lnTo>
                      <a:pt x="0" y="1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">
                <a:solidFill>
                  <a:srgbClr val="CC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07" name="Freeform 231"/>
              <p:cNvSpPr>
                <a:spLocks/>
              </p:cNvSpPr>
              <p:nvPr/>
            </p:nvSpPr>
            <p:spPr bwMode="auto">
              <a:xfrm>
                <a:off x="1205" y="2323"/>
                <a:ext cx="2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13"/>
                  </a:cxn>
                  <a:cxn ang="0">
                    <a:pos x="12" y="25"/>
                  </a:cxn>
                  <a:cxn ang="0">
                    <a:pos x="0" y="13"/>
                  </a:cxn>
                  <a:cxn ang="0">
                    <a:pos x="12" y="0"/>
                  </a:cxn>
                </a:cxnLst>
                <a:rect l="0" t="0" r="r" b="b"/>
                <a:pathLst>
                  <a:path w="24" h="25">
                    <a:moveTo>
                      <a:pt x="12" y="0"/>
                    </a:moveTo>
                    <a:lnTo>
                      <a:pt x="24" y="13"/>
                    </a:lnTo>
                    <a:lnTo>
                      <a:pt x="12" y="25"/>
                    </a:lnTo>
                    <a:lnTo>
                      <a:pt x="0" y="1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">
                <a:solidFill>
                  <a:srgbClr val="CC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06" name="Freeform 230"/>
              <p:cNvSpPr>
                <a:spLocks/>
              </p:cNvSpPr>
              <p:nvPr/>
            </p:nvSpPr>
            <p:spPr bwMode="auto">
              <a:xfrm>
                <a:off x="1616" y="1869"/>
                <a:ext cx="2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12"/>
                  </a:cxn>
                  <a:cxn ang="0">
                    <a:pos x="12" y="25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24" h="25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5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">
                <a:solidFill>
                  <a:srgbClr val="CC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05" name="Freeform 229"/>
              <p:cNvSpPr>
                <a:spLocks/>
              </p:cNvSpPr>
              <p:nvPr/>
            </p:nvSpPr>
            <p:spPr bwMode="auto">
              <a:xfrm>
                <a:off x="2052" y="1768"/>
                <a:ext cx="24" cy="2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12"/>
                  </a:cxn>
                  <a:cxn ang="0">
                    <a:pos x="12" y="24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">
                <a:solidFill>
                  <a:srgbClr val="CC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04" name="Rectangle 228"/>
              <p:cNvSpPr>
                <a:spLocks noChangeArrowheads="1"/>
              </p:cNvSpPr>
              <p:nvPr/>
            </p:nvSpPr>
            <p:spPr bwMode="auto">
              <a:xfrm>
                <a:off x="963" y="2672"/>
                <a:ext cx="25" cy="24"/>
              </a:xfrm>
              <a:prstGeom prst="rect">
                <a:avLst/>
              </a:prstGeom>
              <a:solidFill>
                <a:srgbClr val="CCFFCC"/>
              </a:solidFill>
              <a:ln w="2540">
                <a:solidFill>
                  <a:srgbClr val="CCFF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03" name="Rectangle 227"/>
              <p:cNvSpPr>
                <a:spLocks noChangeArrowheads="1"/>
              </p:cNvSpPr>
              <p:nvPr/>
            </p:nvSpPr>
            <p:spPr bwMode="auto">
              <a:xfrm>
                <a:off x="1169" y="2546"/>
                <a:ext cx="24" cy="25"/>
              </a:xfrm>
              <a:prstGeom prst="rect">
                <a:avLst/>
              </a:prstGeom>
              <a:solidFill>
                <a:srgbClr val="CCFFCC"/>
              </a:solidFill>
              <a:ln w="2540">
                <a:solidFill>
                  <a:srgbClr val="CCFF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02" name="Rectangle 226"/>
              <p:cNvSpPr>
                <a:spLocks noChangeArrowheads="1"/>
              </p:cNvSpPr>
              <p:nvPr/>
            </p:nvSpPr>
            <p:spPr bwMode="auto">
              <a:xfrm>
                <a:off x="1548" y="2323"/>
                <a:ext cx="24" cy="25"/>
              </a:xfrm>
              <a:prstGeom prst="rect">
                <a:avLst/>
              </a:prstGeom>
              <a:solidFill>
                <a:srgbClr val="CCFFCC"/>
              </a:solidFill>
              <a:ln w="2540">
                <a:solidFill>
                  <a:srgbClr val="CCFF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01" name="Rectangle 225"/>
              <p:cNvSpPr>
                <a:spLocks noChangeArrowheads="1"/>
              </p:cNvSpPr>
              <p:nvPr/>
            </p:nvSpPr>
            <p:spPr bwMode="auto">
              <a:xfrm>
                <a:off x="1955" y="1918"/>
                <a:ext cx="24" cy="24"/>
              </a:xfrm>
              <a:prstGeom prst="rect">
                <a:avLst/>
              </a:prstGeom>
              <a:solidFill>
                <a:srgbClr val="CCFFCC"/>
              </a:solidFill>
              <a:ln w="2540">
                <a:solidFill>
                  <a:srgbClr val="CCFF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00" name="Rectangle 224"/>
              <p:cNvSpPr>
                <a:spLocks noChangeArrowheads="1"/>
              </p:cNvSpPr>
              <p:nvPr/>
            </p:nvSpPr>
            <p:spPr bwMode="auto">
              <a:xfrm>
                <a:off x="2302" y="1593"/>
                <a:ext cx="24" cy="25"/>
              </a:xfrm>
              <a:prstGeom prst="rect">
                <a:avLst/>
              </a:prstGeom>
              <a:solidFill>
                <a:srgbClr val="CCFFCC"/>
              </a:solidFill>
              <a:ln w="2540">
                <a:solidFill>
                  <a:srgbClr val="CCFF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799" name="Freeform 223"/>
              <p:cNvSpPr>
                <a:spLocks/>
              </p:cNvSpPr>
              <p:nvPr/>
            </p:nvSpPr>
            <p:spPr bwMode="auto">
              <a:xfrm>
                <a:off x="983" y="2648"/>
                <a:ext cx="25" cy="2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5" y="24"/>
                  </a:cxn>
                  <a:cxn ang="0">
                    <a:pos x="0" y="24"/>
                  </a:cxn>
                  <a:cxn ang="0">
                    <a:pos x="13" y="0"/>
                  </a:cxn>
                </a:cxnLst>
                <a:rect l="0" t="0" r="r" b="b"/>
                <a:pathLst>
                  <a:path w="25" h="24">
                    <a:moveTo>
                      <a:pt x="13" y="0"/>
                    </a:moveTo>
                    <a:lnTo>
                      <a:pt x="25" y="24"/>
                    </a:lnTo>
                    <a:lnTo>
                      <a:pt x="0" y="2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99"/>
              </a:solidFill>
              <a:ln w="2540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798" name="Freeform 222"/>
              <p:cNvSpPr>
                <a:spLocks/>
              </p:cNvSpPr>
              <p:nvPr/>
            </p:nvSpPr>
            <p:spPr bwMode="auto">
              <a:xfrm>
                <a:off x="1165" y="2323"/>
                <a:ext cx="2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25"/>
                  </a:cxn>
                  <a:cxn ang="0">
                    <a:pos x="0" y="25"/>
                  </a:cxn>
                  <a:cxn ang="0">
                    <a:pos x="12" y="0"/>
                  </a:cxn>
                </a:cxnLst>
                <a:rect l="0" t="0" r="r" b="b"/>
                <a:pathLst>
                  <a:path w="24" h="25">
                    <a:moveTo>
                      <a:pt x="12" y="0"/>
                    </a:moveTo>
                    <a:lnTo>
                      <a:pt x="24" y="25"/>
                    </a:lnTo>
                    <a:lnTo>
                      <a:pt x="0" y="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99"/>
              </a:solidFill>
              <a:ln w="2540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797" name="Freeform 221"/>
              <p:cNvSpPr>
                <a:spLocks/>
              </p:cNvSpPr>
              <p:nvPr/>
            </p:nvSpPr>
            <p:spPr bwMode="auto">
              <a:xfrm>
                <a:off x="1556" y="2121"/>
                <a:ext cx="24" cy="2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24"/>
                  </a:cxn>
                  <a:cxn ang="0">
                    <a:pos x="0" y="24"/>
                  </a:cxn>
                  <a:cxn ang="0">
                    <a:pos x="12" y="0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99"/>
              </a:solidFill>
              <a:ln w="2540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796" name="Freeform 220"/>
              <p:cNvSpPr>
                <a:spLocks/>
              </p:cNvSpPr>
              <p:nvPr/>
            </p:nvSpPr>
            <p:spPr bwMode="auto">
              <a:xfrm>
                <a:off x="1931" y="1695"/>
                <a:ext cx="24" cy="2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24"/>
                  </a:cxn>
                  <a:cxn ang="0">
                    <a:pos x="0" y="24"/>
                  </a:cxn>
                  <a:cxn ang="0">
                    <a:pos x="12" y="0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99"/>
              </a:solidFill>
              <a:ln w="2540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795" name="Freeform 219"/>
              <p:cNvSpPr>
                <a:spLocks/>
              </p:cNvSpPr>
              <p:nvPr/>
            </p:nvSpPr>
            <p:spPr bwMode="auto">
              <a:xfrm>
                <a:off x="2338" y="1342"/>
                <a:ext cx="24" cy="2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24"/>
                  </a:cxn>
                  <a:cxn ang="0">
                    <a:pos x="0" y="24"/>
                  </a:cxn>
                  <a:cxn ang="0">
                    <a:pos x="12" y="0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99"/>
              </a:solidFill>
              <a:ln w="2540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794" name="Rectangle 218"/>
              <p:cNvSpPr>
                <a:spLocks noChangeArrowheads="1"/>
              </p:cNvSpPr>
              <p:nvPr/>
            </p:nvSpPr>
            <p:spPr bwMode="auto">
              <a:xfrm>
                <a:off x="971" y="2725"/>
                <a:ext cx="33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793" name="Line 217"/>
              <p:cNvSpPr>
                <a:spLocks noChangeShapeType="1"/>
              </p:cNvSpPr>
              <p:nvPr/>
            </p:nvSpPr>
            <p:spPr bwMode="auto">
              <a:xfrm flipH="1" flipV="1">
                <a:off x="971" y="2725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792" name="Line 216"/>
              <p:cNvSpPr>
                <a:spLocks noChangeShapeType="1"/>
              </p:cNvSpPr>
              <p:nvPr/>
            </p:nvSpPr>
            <p:spPr bwMode="auto">
              <a:xfrm>
                <a:off x="983" y="2737"/>
                <a:ext cx="13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791" name="Line 215"/>
              <p:cNvSpPr>
                <a:spLocks noChangeShapeType="1"/>
              </p:cNvSpPr>
              <p:nvPr/>
            </p:nvSpPr>
            <p:spPr bwMode="auto">
              <a:xfrm flipH="1">
                <a:off x="971" y="2737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790" name="Line 214"/>
              <p:cNvSpPr>
                <a:spLocks noChangeShapeType="1"/>
              </p:cNvSpPr>
              <p:nvPr/>
            </p:nvSpPr>
            <p:spPr bwMode="auto">
              <a:xfrm flipV="1">
                <a:off x="983" y="2725"/>
                <a:ext cx="13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789" name="Rectangle 213"/>
              <p:cNvSpPr>
                <a:spLocks noChangeArrowheads="1"/>
              </p:cNvSpPr>
              <p:nvPr/>
            </p:nvSpPr>
            <p:spPr bwMode="auto">
              <a:xfrm>
                <a:off x="1193" y="2725"/>
                <a:ext cx="32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788" name="Line 212"/>
              <p:cNvSpPr>
                <a:spLocks noChangeShapeType="1"/>
              </p:cNvSpPr>
              <p:nvPr/>
            </p:nvSpPr>
            <p:spPr bwMode="auto">
              <a:xfrm flipH="1" flipV="1">
                <a:off x="1193" y="2725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787" name="Line 211"/>
              <p:cNvSpPr>
                <a:spLocks noChangeShapeType="1"/>
              </p:cNvSpPr>
              <p:nvPr/>
            </p:nvSpPr>
            <p:spPr bwMode="auto">
              <a:xfrm>
                <a:off x="1205" y="2737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786" name="Line 210"/>
              <p:cNvSpPr>
                <a:spLocks noChangeShapeType="1"/>
              </p:cNvSpPr>
              <p:nvPr/>
            </p:nvSpPr>
            <p:spPr bwMode="auto">
              <a:xfrm flipH="1">
                <a:off x="1193" y="2737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785" name="Line 209"/>
              <p:cNvSpPr>
                <a:spLocks noChangeShapeType="1"/>
              </p:cNvSpPr>
              <p:nvPr/>
            </p:nvSpPr>
            <p:spPr bwMode="auto">
              <a:xfrm flipV="1">
                <a:off x="1205" y="2725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784" name="Rectangle 208"/>
              <p:cNvSpPr>
                <a:spLocks noChangeArrowheads="1"/>
              </p:cNvSpPr>
              <p:nvPr/>
            </p:nvSpPr>
            <p:spPr bwMode="auto">
              <a:xfrm>
                <a:off x="1568" y="2473"/>
                <a:ext cx="32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783" name="Line 207"/>
              <p:cNvSpPr>
                <a:spLocks noChangeShapeType="1"/>
              </p:cNvSpPr>
              <p:nvPr/>
            </p:nvSpPr>
            <p:spPr bwMode="auto">
              <a:xfrm flipH="1" flipV="1">
                <a:off x="1568" y="2473"/>
                <a:ext cx="12" cy="13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782" name="Line 206"/>
              <p:cNvSpPr>
                <a:spLocks noChangeShapeType="1"/>
              </p:cNvSpPr>
              <p:nvPr/>
            </p:nvSpPr>
            <p:spPr bwMode="auto">
              <a:xfrm>
                <a:off x="1580" y="2486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781" name="Line 205"/>
              <p:cNvSpPr>
                <a:spLocks noChangeShapeType="1"/>
              </p:cNvSpPr>
              <p:nvPr/>
            </p:nvSpPr>
            <p:spPr bwMode="auto">
              <a:xfrm flipH="1">
                <a:off x="1568" y="2486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780" name="Line 204"/>
              <p:cNvSpPr>
                <a:spLocks noChangeShapeType="1"/>
              </p:cNvSpPr>
              <p:nvPr/>
            </p:nvSpPr>
            <p:spPr bwMode="auto">
              <a:xfrm flipV="1">
                <a:off x="1580" y="2473"/>
                <a:ext cx="12" cy="13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779" name="Rectangle 203"/>
              <p:cNvSpPr>
                <a:spLocks noChangeArrowheads="1"/>
              </p:cNvSpPr>
              <p:nvPr/>
            </p:nvSpPr>
            <p:spPr bwMode="auto">
              <a:xfrm>
                <a:off x="1947" y="2222"/>
                <a:ext cx="32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778" name="Line 202"/>
              <p:cNvSpPr>
                <a:spLocks noChangeShapeType="1"/>
              </p:cNvSpPr>
              <p:nvPr/>
            </p:nvSpPr>
            <p:spPr bwMode="auto">
              <a:xfrm flipH="1" flipV="1">
                <a:off x="1947" y="2222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  <p:sp>
          <p:nvSpPr>
            <p:cNvPr id="24776" name="Line 200"/>
            <p:cNvSpPr>
              <a:spLocks noChangeShapeType="1"/>
            </p:cNvSpPr>
            <p:nvPr/>
          </p:nvSpPr>
          <p:spPr bwMode="auto">
            <a:xfrm>
              <a:off x="4744661" y="4456900"/>
              <a:ext cx="15498" cy="15498"/>
            </a:xfrm>
            <a:prstGeom prst="line">
              <a:avLst/>
            </a:prstGeom>
            <a:noFill/>
            <a:ln w="2540">
              <a:solidFill>
                <a:srgbClr val="99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75" name="Line 199"/>
            <p:cNvSpPr>
              <a:spLocks noChangeShapeType="1"/>
            </p:cNvSpPr>
            <p:nvPr/>
          </p:nvSpPr>
          <p:spPr bwMode="auto">
            <a:xfrm flipH="1">
              <a:off x="4729163" y="4456900"/>
              <a:ext cx="15498" cy="15498"/>
            </a:xfrm>
            <a:prstGeom prst="line">
              <a:avLst/>
            </a:prstGeom>
            <a:noFill/>
            <a:ln w="2540">
              <a:solidFill>
                <a:srgbClr val="99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74" name="Line 198"/>
            <p:cNvSpPr>
              <a:spLocks noChangeShapeType="1"/>
            </p:cNvSpPr>
            <p:nvPr/>
          </p:nvSpPr>
          <p:spPr bwMode="auto">
            <a:xfrm flipV="1">
              <a:off x="4744661" y="4441402"/>
              <a:ext cx="15498" cy="15498"/>
            </a:xfrm>
            <a:prstGeom prst="line">
              <a:avLst/>
            </a:prstGeom>
            <a:noFill/>
            <a:ln w="2540">
              <a:solidFill>
                <a:srgbClr val="99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73" name="Rectangle 197"/>
            <p:cNvSpPr>
              <a:spLocks noChangeArrowheads="1"/>
            </p:cNvSpPr>
            <p:nvPr/>
          </p:nvSpPr>
          <p:spPr bwMode="auto">
            <a:xfrm>
              <a:off x="5254817" y="3985490"/>
              <a:ext cx="41329" cy="42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72" name="Line 196"/>
            <p:cNvSpPr>
              <a:spLocks noChangeShapeType="1"/>
            </p:cNvSpPr>
            <p:nvPr/>
          </p:nvSpPr>
          <p:spPr bwMode="auto">
            <a:xfrm flipH="1" flipV="1">
              <a:off x="5254817" y="3985490"/>
              <a:ext cx="15498" cy="15498"/>
            </a:xfrm>
            <a:prstGeom prst="line">
              <a:avLst/>
            </a:prstGeom>
            <a:noFill/>
            <a:ln w="2540">
              <a:solidFill>
                <a:srgbClr val="99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71" name="Line 195"/>
            <p:cNvSpPr>
              <a:spLocks noChangeShapeType="1"/>
            </p:cNvSpPr>
            <p:nvPr/>
          </p:nvSpPr>
          <p:spPr bwMode="auto">
            <a:xfrm>
              <a:off x="5270316" y="4000988"/>
              <a:ext cx="15498" cy="16790"/>
            </a:xfrm>
            <a:prstGeom prst="line">
              <a:avLst/>
            </a:prstGeom>
            <a:noFill/>
            <a:ln w="2540">
              <a:solidFill>
                <a:srgbClr val="99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70" name="Line 194"/>
            <p:cNvSpPr>
              <a:spLocks noChangeShapeType="1"/>
            </p:cNvSpPr>
            <p:nvPr/>
          </p:nvSpPr>
          <p:spPr bwMode="auto">
            <a:xfrm flipH="1">
              <a:off x="5254817" y="4000988"/>
              <a:ext cx="15498" cy="16790"/>
            </a:xfrm>
            <a:prstGeom prst="line">
              <a:avLst/>
            </a:prstGeom>
            <a:noFill/>
            <a:ln w="2540">
              <a:solidFill>
                <a:srgbClr val="99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69" name="Line 193"/>
            <p:cNvSpPr>
              <a:spLocks noChangeShapeType="1"/>
            </p:cNvSpPr>
            <p:nvPr/>
          </p:nvSpPr>
          <p:spPr bwMode="auto">
            <a:xfrm flipV="1">
              <a:off x="5270316" y="3985490"/>
              <a:ext cx="15498" cy="15498"/>
            </a:xfrm>
            <a:prstGeom prst="line">
              <a:avLst/>
            </a:prstGeom>
            <a:noFill/>
            <a:ln w="2540">
              <a:solidFill>
                <a:srgbClr val="99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68" name="Rectangle 192"/>
            <p:cNvSpPr>
              <a:spLocks noChangeArrowheads="1"/>
            </p:cNvSpPr>
            <p:nvPr/>
          </p:nvSpPr>
          <p:spPr bwMode="auto">
            <a:xfrm>
              <a:off x="5713312" y="3760763"/>
              <a:ext cx="41329" cy="41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67" name="Line 191"/>
            <p:cNvSpPr>
              <a:spLocks noChangeShapeType="1"/>
            </p:cNvSpPr>
            <p:nvPr/>
          </p:nvSpPr>
          <p:spPr bwMode="auto">
            <a:xfrm flipH="1" flipV="1">
              <a:off x="5713312" y="3760763"/>
              <a:ext cx="15498" cy="15498"/>
            </a:xfrm>
            <a:prstGeom prst="line">
              <a:avLst/>
            </a:prstGeom>
            <a:noFill/>
            <a:ln w="2540">
              <a:solidFill>
                <a:srgbClr val="99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66" name="Line 190"/>
            <p:cNvSpPr>
              <a:spLocks noChangeShapeType="1"/>
            </p:cNvSpPr>
            <p:nvPr/>
          </p:nvSpPr>
          <p:spPr bwMode="auto">
            <a:xfrm>
              <a:off x="5728810" y="3776261"/>
              <a:ext cx="15498" cy="15498"/>
            </a:xfrm>
            <a:prstGeom prst="line">
              <a:avLst/>
            </a:prstGeom>
            <a:noFill/>
            <a:ln w="2540">
              <a:solidFill>
                <a:srgbClr val="99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65" name="Line 189"/>
            <p:cNvSpPr>
              <a:spLocks noChangeShapeType="1"/>
            </p:cNvSpPr>
            <p:nvPr/>
          </p:nvSpPr>
          <p:spPr bwMode="auto">
            <a:xfrm flipH="1">
              <a:off x="5713312" y="3776261"/>
              <a:ext cx="15498" cy="15498"/>
            </a:xfrm>
            <a:prstGeom prst="line">
              <a:avLst/>
            </a:prstGeom>
            <a:noFill/>
            <a:ln w="2540">
              <a:solidFill>
                <a:srgbClr val="99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64" name="Line 188"/>
            <p:cNvSpPr>
              <a:spLocks noChangeShapeType="1"/>
            </p:cNvSpPr>
            <p:nvPr/>
          </p:nvSpPr>
          <p:spPr bwMode="auto">
            <a:xfrm flipV="1">
              <a:off x="5728810" y="3760763"/>
              <a:ext cx="15498" cy="15498"/>
            </a:xfrm>
            <a:prstGeom prst="line">
              <a:avLst/>
            </a:prstGeom>
            <a:noFill/>
            <a:ln w="2540">
              <a:solidFill>
                <a:srgbClr val="99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63" name="Rectangle 187"/>
            <p:cNvSpPr>
              <a:spLocks noChangeArrowheads="1"/>
            </p:cNvSpPr>
            <p:nvPr/>
          </p:nvSpPr>
          <p:spPr bwMode="auto">
            <a:xfrm>
              <a:off x="3495747" y="4991595"/>
              <a:ext cx="41329" cy="41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62" name="Line 186"/>
            <p:cNvSpPr>
              <a:spLocks noChangeShapeType="1"/>
            </p:cNvSpPr>
            <p:nvPr/>
          </p:nvSpPr>
          <p:spPr bwMode="auto">
            <a:xfrm flipH="1" flipV="1">
              <a:off x="3495747" y="4991595"/>
              <a:ext cx="15498" cy="15498"/>
            </a:xfrm>
            <a:prstGeom prst="line">
              <a:avLst/>
            </a:prstGeom>
            <a:noFill/>
            <a:ln w="254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61" name="Line 185"/>
            <p:cNvSpPr>
              <a:spLocks noChangeShapeType="1"/>
            </p:cNvSpPr>
            <p:nvPr/>
          </p:nvSpPr>
          <p:spPr bwMode="auto">
            <a:xfrm>
              <a:off x="3511246" y="5007094"/>
              <a:ext cx="15498" cy="15498"/>
            </a:xfrm>
            <a:prstGeom prst="line">
              <a:avLst/>
            </a:prstGeom>
            <a:noFill/>
            <a:ln w="254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60" name="Line 184"/>
            <p:cNvSpPr>
              <a:spLocks noChangeShapeType="1"/>
            </p:cNvSpPr>
            <p:nvPr/>
          </p:nvSpPr>
          <p:spPr bwMode="auto">
            <a:xfrm flipH="1">
              <a:off x="3495747" y="5007094"/>
              <a:ext cx="15498" cy="15498"/>
            </a:xfrm>
            <a:prstGeom prst="line">
              <a:avLst/>
            </a:prstGeom>
            <a:noFill/>
            <a:ln w="254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59" name="Line 183"/>
            <p:cNvSpPr>
              <a:spLocks noChangeShapeType="1"/>
            </p:cNvSpPr>
            <p:nvPr/>
          </p:nvSpPr>
          <p:spPr bwMode="auto">
            <a:xfrm flipV="1">
              <a:off x="3511246" y="4991595"/>
              <a:ext cx="15498" cy="15498"/>
            </a:xfrm>
            <a:prstGeom prst="line">
              <a:avLst/>
            </a:prstGeom>
            <a:noFill/>
            <a:ln w="254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58" name="Line 182"/>
            <p:cNvSpPr>
              <a:spLocks noChangeShapeType="1"/>
            </p:cNvSpPr>
            <p:nvPr/>
          </p:nvSpPr>
          <p:spPr bwMode="auto">
            <a:xfrm flipV="1">
              <a:off x="3511246" y="4991595"/>
              <a:ext cx="1292" cy="15498"/>
            </a:xfrm>
            <a:prstGeom prst="line">
              <a:avLst/>
            </a:prstGeom>
            <a:noFill/>
            <a:ln w="254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57" name="Line 181"/>
            <p:cNvSpPr>
              <a:spLocks noChangeShapeType="1"/>
            </p:cNvSpPr>
            <p:nvPr/>
          </p:nvSpPr>
          <p:spPr bwMode="auto">
            <a:xfrm>
              <a:off x="3511246" y="5007094"/>
              <a:ext cx="1292" cy="15498"/>
            </a:xfrm>
            <a:prstGeom prst="line">
              <a:avLst/>
            </a:prstGeom>
            <a:noFill/>
            <a:ln w="254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56" name="Rectangle 180"/>
            <p:cNvSpPr>
              <a:spLocks noChangeArrowheads="1"/>
            </p:cNvSpPr>
            <p:nvPr/>
          </p:nvSpPr>
          <p:spPr bwMode="auto">
            <a:xfrm>
              <a:off x="3796675" y="4571847"/>
              <a:ext cx="42621" cy="42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55" name="Line 179"/>
            <p:cNvSpPr>
              <a:spLocks noChangeShapeType="1"/>
            </p:cNvSpPr>
            <p:nvPr/>
          </p:nvSpPr>
          <p:spPr bwMode="auto">
            <a:xfrm flipH="1" flipV="1">
              <a:off x="3796675" y="4571847"/>
              <a:ext cx="15498" cy="16790"/>
            </a:xfrm>
            <a:prstGeom prst="line">
              <a:avLst/>
            </a:prstGeom>
            <a:noFill/>
            <a:ln w="254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54" name="Line 178"/>
            <p:cNvSpPr>
              <a:spLocks noChangeShapeType="1"/>
            </p:cNvSpPr>
            <p:nvPr/>
          </p:nvSpPr>
          <p:spPr bwMode="auto">
            <a:xfrm>
              <a:off x="3812173" y="4588637"/>
              <a:ext cx="16790" cy="15498"/>
            </a:xfrm>
            <a:prstGeom prst="line">
              <a:avLst/>
            </a:prstGeom>
            <a:noFill/>
            <a:ln w="254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53" name="Line 177"/>
            <p:cNvSpPr>
              <a:spLocks noChangeShapeType="1"/>
            </p:cNvSpPr>
            <p:nvPr/>
          </p:nvSpPr>
          <p:spPr bwMode="auto">
            <a:xfrm flipH="1">
              <a:off x="3796675" y="4588637"/>
              <a:ext cx="15498" cy="15498"/>
            </a:xfrm>
            <a:prstGeom prst="line">
              <a:avLst/>
            </a:prstGeom>
            <a:noFill/>
            <a:ln w="254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52" name="Line 176"/>
            <p:cNvSpPr>
              <a:spLocks noChangeShapeType="1"/>
            </p:cNvSpPr>
            <p:nvPr/>
          </p:nvSpPr>
          <p:spPr bwMode="auto">
            <a:xfrm flipV="1">
              <a:off x="3812173" y="4571847"/>
              <a:ext cx="16790" cy="16790"/>
            </a:xfrm>
            <a:prstGeom prst="line">
              <a:avLst/>
            </a:prstGeom>
            <a:noFill/>
            <a:ln w="254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51" name="Line 175"/>
            <p:cNvSpPr>
              <a:spLocks noChangeShapeType="1"/>
            </p:cNvSpPr>
            <p:nvPr/>
          </p:nvSpPr>
          <p:spPr bwMode="auto">
            <a:xfrm flipV="1">
              <a:off x="3812173" y="4571847"/>
              <a:ext cx="1292" cy="16790"/>
            </a:xfrm>
            <a:prstGeom prst="line">
              <a:avLst/>
            </a:prstGeom>
            <a:noFill/>
            <a:ln w="254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50" name="Line 174"/>
            <p:cNvSpPr>
              <a:spLocks noChangeShapeType="1"/>
            </p:cNvSpPr>
            <p:nvPr/>
          </p:nvSpPr>
          <p:spPr bwMode="auto">
            <a:xfrm>
              <a:off x="3812173" y="4588637"/>
              <a:ext cx="1292" cy="15498"/>
            </a:xfrm>
            <a:prstGeom prst="line">
              <a:avLst/>
            </a:prstGeom>
            <a:noFill/>
            <a:ln w="254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49" name="Rectangle 173"/>
            <p:cNvSpPr>
              <a:spLocks noChangeArrowheads="1"/>
            </p:cNvSpPr>
            <p:nvPr/>
          </p:nvSpPr>
          <p:spPr bwMode="auto">
            <a:xfrm>
              <a:off x="4311997" y="4247671"/>
              <a:ext cx="42621" cy="41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48" name="Line 172"/>
            <p:cNvSpPr>
              <a:spLocks noChangeShapeType="1"/>
            </p:cNvSpPr>
            <p:nvPr/>
          </p:nvSpPr>
          <p:spPr bwMode="auto">
            <a:xfrm flipH="1" flipV="1">
              <a:off x="4311997" y="4247671"/>
              <a:ext cx="15498" cy="15498"/>
            </a:xfrm>
            <a:prstGeom prst="line">
              <a:avLst/>
            </a:prstGeom>
            <a:noFill/>
            <a:ln w="254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47" name="Line 171"/>
            <p:cNvSpPr>
              <a:spLocks noChangeShapeType="1"/>
            </p:cNvSpPr>
            <p:nvPr/>
          </p:nvSpPr>
          <p:spPr bwMode="auto">
            <a:xfrm>
              <a:off x="4327495" y="4263170"/>
              <a:ext cx="16790" cy="15498"/>
            </a:xfrm>
            <a:prstGeom prst="line">
              <a:avLst/>
            </a:prstGeom>
            <a:noFill/>
            <a:ln w="254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46" name="Line 170"/>
            <p:cNvSpPr>
              <a:spLocks noChangeShapeType="1"/>
            </p:cNvSpPr>
            <p:nvPr/>
          </p:nvSpPr>
          <p:spPr bwMode="auto">
            <a:xfrm flipH="1">
              <a:off x="4311997" y="4263170"/>
              <a:ext cx="15498" cy="15498"/>
            </a:xfrm>
            <a:prstGeom prst="line">
              <a:avLst/>
            </a:prstGeom>
            <a:noFill/>
            <a:ln w="254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45" name="Line 169"/>
            <p:cNvSpPr>
              <a:spLocks noChangeShapeType="1"/>
            </p:cNvSpPr>
            <p:nvPr/>
          </p:nvSpPr>
          <p:spPr bwMode="auto">
            <a:xfrm flipV="1">
              <a:off x="4327495" y="4247671"/>
              <a:ext cx="16790" cy="15498"/>
            </a:xfrm>
            <a:prstGeom prst="line">
              <a:avLst/>
            </a:prstGeom>
            <a:noFill/>
            <a:ln w="254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44" name="Line 168"/>
            <p:cNvSpPr>
              <a:spLocks noChangeShapeType="1"/>
            </p:cNvSpPr>
            <p:nvPr/>
          </p:nvSpPr>
          <p:spPr bwMode="auto">
            <a:xfrm flipV="1">
              <a:off x="4327495" y="4247671"/>
              <a:ext cx="1292" cy="15498"/>
            </a:xfrm>
            <a:prstGeom prst="line">
              <a:avLst/>
            </a:prstGeom>
            <a:noFill/>
            <a:ln w="254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43" name="Line 167"/>
            <p:cNvSpPr>
              <a:spLocks noChangeShapeType="1"/>
            </p:cNvSpPr>
            <p:nvPr/>
          </p:nvSpPr>
          <p:spPr bwMode="auto">
            <a:xfrm>
              <a:off x="4327495" y="4263170"/>
              <a:ext cx="1292" cy="15498"/>
            </a:xfrm>
            <a:prstGeom prst="line">
              <a:avLst/>
            </a:prstGeom>
            <a:noFill/>
            <a:ln w="254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42" name="Rectangle 166"/>
            <p:cNvSpPr>
              <a:spLocks noChangeArrowheads="1"/>
            </p:cNvSpPr>
            <p:nvPr/>
          </p:nvSpPr>
          <p:spPr bwMode="auto">
            <a:xfrm>
              <a:off x="4785990" y="3692312"/>
              <a:ext cx="41329" cy="42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41" name="Line 165"/>
            <p:cNvSpPr>
              <a:spLocks noChangeShapeType="1"/>
            </p:cNvSpPr>
            <p:nvPr/>
          </p:nvSpPr>
          <p:spPr bwMode="auto">
            <a:xfrm flipH="1" flipV="1">
              <a:off x="4785990" y="3692312"/>
              <a:ext cx="15498" cy="15498"/>
            </a:xfrm>
            <a:prstGeom prst="line">
              <a:avLst/>
            </a:prstGeom>
            <a:noFill/>
            <a:ln w="254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40" name="Line 164"/>
            <p:cNvSpPr>
              <a:spLocks noChangeShapeType="1"/>
            </p:cNvSpPr>
            <p:nvPr/>
          </p:nvSpPr>
          <p:spPr bwMode="auto">
            <a:xfrm>
              <a:off x="4801489" y="3707810"/>
              <a:ext cx="15498" cy="15498"/>
            </a:xfrm>
            <a:prstGeom prst="line">
              <a:avLst/>
            </a:prstGeom>
            <a:noFill/>
            <a:ln w="254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39" name="Line 163"/>
            <p:cNvSpPr>
              <a:spLocks noChangeShapeType="1"/>
            </p:cNvSpPr>
            <p:nvPr/>
          </p:nvSpPr>
          <p:spPr bwMode="auto">
            <a:xfrm flipH="1">
              <a:off x="4785990" y="3707810"/>
              <a:ext cx="15498" cy="15498"/>
            </a:xfrm>
            <a:prstGeom prst="line">
              <a:avLst/>
            </a:prstGeom>
            <a:noFill/>
            <a:ln w="254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38" name="Line 162"/>
            <p:cNvSpPr>
              <a:spLocks noChangeShapeType="1"/>
            </p:cNvSpPr>
            <p:nvPr/>
          </p:nvSpPr>
          <p:spPr bwMode="auto">
            <a:xfrm flipV="1">
              <a:off x="4801489" y="3692312"/>
              <a:ext cx="15498" cy="15498"/>
            </a:xfrm>
            <a:prstGeom prst="line">
              <a:avLst/>
            </a:prstGeom>
            <a:noFill/>
            <a:ln w="254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37" name="Line 161"/>
            <p:cNvSpPr>
              <a:spLocks noChangeShapeType="1"/>
            </p:cNvSpPr>
            <p:nvPr/>
          </p:nvSpPr>
          <p:spPr bwMode="auto">
            <a:xfrm flipV="1">
              <a:off x="4801489" y="3692312"/>
              <a:ext cx="1292" cy="15498"/>
            </a:xfrm>
            <a:prstGeom prst="line">
              <a:avLst/>
            </a:prstGeom>
            <a:noFill/>
            <a:ln w="254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36" name="Line 160"/>
            <p:cNvSpPr>
              <a:spLocks noChangeShapeType="1"/>
            </p:cNvSpPr>
            <p:nvPr/>
          </p:nvSpPr>
          <p:spPr bwMode="auto">
            <a:xfrm>
              <a:off x="4801489" y="3707810"/>
              <a:ext cx="1292" cy="15498"/>
            </a:xfrm>
            <a:prstGeom prst="line">
              <a:avLst/>
            </a:prstGeom>
            <a:noFill/>
            <a:ln w="254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35" name="Rectangle 159"/>
            <p:cNvSpPr>
              <a:spLocks noChangeArrowheads="1"/>
            </p:cNvSpPr>
            <p:nvPr/>
          </p:nvSpPr>
          <p:spPr bwMode="auto">
            <a:xfrm>
              <a:off x="5306479" y="3692312"/>
              <a:ext cx="41329" cy="42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34" name="Line 158"/>
            <p:cNvSpPr>
              <a:spLocks noChangeShapeType="1"/>
            </p:cNvSpPr>
            <p:nvPr/>
          </p:nvSpPr>
          <p:spPr bwMode="auto">
            <a:xfrm flipH="1" flipV="1">
              <a:off x="5306479" y="3692312"/>
              <a:ext cx="15498" cy="15498"/>
            </a:xfrm>
            <a:prstGeom prst="line">
              <a:avLst/>
            </a:prstGeom>
            <a:noFill/>
            <a:ln w="254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33" name="Line 157"/>
            <p:cNvSpPr>
              <a:spLocks noChangeShapeType="1"/>
            </p:cNvSpPr>
            <p:nvPr/>
          </p:nvSpPr>
          <p:spPr bwMode="auto">
            <a:xfrm>
              <a:off x="5321977" y="3707810"/>
              <a:ext cx="15498" cy="15498"/>
            </a:xfrm>
            <a:prstGeom prst="line">
              <a:avLst/>
            </a:prstGeom>
            <a:noFill/>
            <a:ln w="254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32" name="Line 156"/>
            <p:cNvSpPr>
              <a:spLocks noChangeShapeType="1"/>
            </p:cNvSpPr>
            <p:nvPr/>
          </p:nvSpPr>
          <p:spPr bwMode="auto">
            <a:xfrm flipH="1">
              <a:off x="5306479" y="3707810"/>
              <a:ext cx="15498" cy="15498"/>
            </a:xfrm>
            <a:prstGeom prst="line">
              <a:avLst/>
            </a:prstGeom>
            <a:noFill/>
            <a:ln w="254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31" name="Line 155"/>
            <p:cNvSpPr>
              <a:spLocks noChangeShapeType="1"/>
            </p:cNvSpPr>
            <p:nvPr/>
          </p:nvSpPr>
          <p:spPr bwMode="auto">
            <a:xfrm flipV="1">
              <a:off x="5321977" y="3692312"/>
              <a:ext cx="15498" cy="15498"/>
            </a:xfrm>
            <a:prstGeom prst="line">
              <a:avLst/>
            </a:prstGeom>
            <a:noFill/>
            <a:ln w="254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30" name="Line 154"/>
            <p:cNvSpPr>
              <a:spLocks noChangeShapeType="1"/>
            </p:cNvSpPr>
            <p:nvPr/>
          </p:nvSpPr>
          <p:spPr bwMode="auto">
            <a:xfrm flipV="1">
              <a:off x="5321977" y="3692312"/>
              <a:ext cx="1292" cy="15498"/>
            </a:xfrm>
            <a:prstGeom prst="line">
              <a:avLst/>
            </a:prstGeom>
            <a:noFill/>
            <a:ln w="254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29" name="Line 153"/>
            <p:cNvSpPr>
              <a:spLocks noChangeShapeType="1"/>
            </p:cNvSpPr>
            <p:nvPr/>
          </p:nvSpPr>
          <p:spPr bwMode="auto">
            <a:xfrm>
              <a:off x="5321977" y="3707810"/>
              <a:ext cx="1292" cy="15498"/>
            </a:xfrm>
            <a:prstGeom prst="line">
              <a:avLst/>
            </a:prstGeom>
            <a:noFill/>
            <a:ln w="254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28" name="Oval 152"/>
            <p:cNvSpPr>
              <a:spLocks noChangeArrowheads="1"/>
            </p:cNvSpPr>
            <p:nvPr/>
          </p:nvSpPr>
          <p:spPr bwMode="auto">
            <a:xfrm>
              <a:off x="3537076" y="5091043"/>
              <a:ext cx="30997" cy="30997"/>
            </a:xfrm>
            <a:prstGeom prst="ellipse">
              <a:avLst/>
            </a:prstGeom>
            <a:solidFill>
              <a:srgbClr val="CC99FF"/>
            </a:solidFill>
            <a:ln w="2540">
              <a:solidFill>
                <a:srgbClr val="CC99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27" name="Oval 151"/>
            <p:cNvSpPr>
              <a:spLocks noChangeArrowheads="1"/>
            </p:cNvSpPr>
            <p:nvPr/>
          </p:nvSpPr>
          <p:spPr bwMode="auto">
            <a:xfrm>
              <a:off x="3765678" y="5091043"/>
              <a:ext cx="30997" cy="30997"/>
            </a:xfrm>
            <a:prstGeom prst="ellipse">
              <a:avLst/>
            </a:prstGeom>
            <a:solidFill>
              <a:srgbClr val="CC99FF"/>
            </a:solidFill>
            <a:ln w="2540">
              <a:solidFill>
                <a:srgbClr val="CC99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26" name="Oval 150"/>
            <p:cNvSpPr>
              <a:spLocks noChangeArrowheads="1"/>
            </p:cNvSpPr>
            <p:nvPr/>
          </p:nvSpPr>
          <p:spPr bwMode="auto">
            <a:xfrm>
              <a:off x="4021402" y="5022592"/>
              <a:ext cx="30997" cy="30997"/>
            </a:xfrm>
            <a:prstGeom prst="ellipse">
              <a:avLst/>
            </a:prstGeom>
            <a:solidFill>
              <a:srgbClr val="CC99FF"/>
            </a:solidFill>
            <a:ln w="2540">
              <a:solidFill>
                <a:srgbClr val="CC99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25" name="Oval 149"/>
            <p:cNvSpPr>
              <a:spLocks noChangeArrowheads="1"/>
            </p:cNvSpPr>
            <p:nvPr/>
          </p:nvSpPr>
          <p:spPr bwMode="auto">
            <a:xfrm>
              <a:off x="4260336" y="4765577"/>
              <a:ext cx="30997" cy="32288"/>
            </a:xfrm>
            <a:prstGeom prst="ellipse">
              <a:avLst/>
            </a:prstGeom>
            <a:solidFill>
              <a:srgbClr val="CC99FF"/>
            </a:solidFill>
            <a:ln w="2540">
              <a:solidFill>
                <a:srgbClr val="CC99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24" name="Oval 148"/>
            <p:cNvSpPr>
              <a:spLocks noChangeArrowheads="1"/>
            </p:cNvSpPr>
            <p:nvPr/>
          </p:nvSpPr>
          <p:spPr bwMode="auto">
            <a:xfrm>
              <a:off x="4744661" y="4472398"/>
              <a:ext cx="30997" cy="32288"/>
            </a:xfrm>
            <a:prstGeom prst="ellipse">
              <a:avLst/>
            </a:prstGeom>
            <a:solidFill>
              <a:srgbClr val="CC99FF"/>
            </a:solidFill>
            <a:ln w="2540">
              <a:solidFill>
                <a:srgbClr val="CC99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23" name="Oval 147"/>
            <p:cNvSpPr>
              <a:spLocks noChangeArrowheads="1"/>
            </p:cNvSpPr>
            <p:nvPr/>
          </p:nvSpPr>
          <p:spPr bwMode="auto">
            <a:xfrm>
              <a:off x="5249651" y="4278668"/>
              <a:ext cx="30997" cy="32288"/>
            </a:xfrm>
            <a:prstGeom prst="ellipse">
              <a:avLst/>
            </a:prstGeom>
            <a:solidFill>
              <a:srgbClr val="CC99FF"/>
            </a:solidFill>
            <a:ln w="2540">
              <a:solidFill>
                <a:srgbClr val="CC99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22" name="Rectangle 146"/>
            <p:cNvSpPr>
              <a:spLocks noChangeArrowheads="1"/>
            </p:cNvSpPr>
            <p:nvPr/>
          </p:nvSpPr>
          <p:spPr bwMode="auto">
            <a:xfrm>
              <a:off x="3453127" y="4698417"/>
              <a:ext cx="42621" cy="41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21" name="Line 145"/>
            <p:cNvSpPr>
              <a:spLocks noChangeShapeType="1"/>
            </p:cNvSpPr>
            <p:nvPr/>
          </p:nvSpPr>
          <p:spPr bwMode="auto">
            <a:xfrm flipV="1">
              <a:off x="3468625" y="4698417"/>
              <a:ext cx="1292" cy="15498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20" name="Line 144"/>
            <p:cNvSpPr>
              <a:spLocks noChangeShapeType="1"/>
            </p:cNvSpPr>
            <p:nvPr/>
          </p:nvSpPr>
          <p:spPr bwMode="auto">
            <a:xfrm>
              <a:off x="3468625" y="4713915"/>
              <a:ext cx="1292" cy="15498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19" name="Line 143"/>
            <p:cNvSpPr>
              <a:spLocks noChangeShapeType="1"/>
            </p:cNvSpPr>
            <p:nvPr/>
          </p:nvSpPr>
          <p:spPr bwMode="auto">
            <a:xfrm flipH="1">
              <a:off x="3453127" y="4713915"/>
              <a:ext cx="15498" cy="1292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18" name="Line 142"/>
            <p:cNvSpPr>
              <a:spLocks noChangeShapeType="1"/>
            </p:cNvSpPr>
            <p:nvPr/>
          </p:nvSpPr>
          <p:spPr bwMode="auto">
            <a:xfrm>
              <a:off x="3468625" y="4713915"/>
              <a:ext cx="15498" cy="1292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17" name="Rectangle 141"/>
            <p:cNvSpPr>
              <a:spLocks noChangeArrowheads="1"/>
            </p:cNvSpPr>
            <p:nvPr/>
          </p:nvSpPr>
          <p:spPr bwMode="auto">
            <a:xfrm>
              <a:off x="3693352" y="4571847"/>
              <a:ext cx="41329" cy="42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16" name="Line 140"/>
            <p:cNvSpPr>
              <a:spLocks noChangeShapeType="1"/>
            </p:cNvSpPr>
            <p:nvPr/>
          </p:nvSpPr>
          <p:spPr bwMode="auto">
            <a:xfrm flipV="1">
              <a:off x="3708850" y="4571847"/>
              <a:ext cx="1292" cy="16790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15" name="Line 139"/>
            <p:cNvSpPr>
              <a:spLocks noChangeShapeType="1"/>
            </p:cNvSpPr>
            <p:nvPr/>
          </p:nvSpPr>
          <p:spPr bwMode="auto">
            <a:xfrm>
              <a:off x="3708850" y="4588637"/>
              <a:ext cx="1292" cy="15498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14" name="Line 138"/>
            <p:cNvSpPr>
              <a:spLocks noChangeShapeType="1"/>
            </p:cNvSpPr>
            <p:nvPr/>
          </p:nvSpPr>
          <p:spPr bwMode="auto">
            <a:xfrm flipH="1">
              <a:off x="3693352" y="4588637"/>
              <a:ext cx="15498" cy="1292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13" name="Line 137"/>
            <p:cNvSpPr>
              <a:spLocks noChangeShapeType="1"/>
            </p:cNvSpPr>
            <p:nvPr/>
          </p:nvSpPr>
          <p:spPr bwMode="auto">
            <a:xfrm>
              <a:off x="3708850" y="4588637"/>
              <a:ext cx="15498" cy="1292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12" name="Rectangle 136"/>
            <p:cNvSpPr>
              <a:spLocks noChangeArrowheads="1"/>
            </p:cNvSpPr>
            <p:nvPr/>
          </p:nvSpPr>
          <p:spPr bwMode="auto">
            <a:xfrm>
              <a:off x="5285814" y="3567033"/>
              <a:ext cx="41329" cy="41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11" name="Line 135"/>
            <p:cNvSpPr>
              <a:spLocks noChangeShapeType="1"/>
            </p:cNvSpPr>
            <p:nvPr/>
          </p:nvSpPr>
          <p:spPr bwMode="auto">
            <a:xfrm flipV="1">
              <a:off x="5301312" y="3567033"/>
              <a:ext cx="1292" cy="15498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10" name="Line 134"/>
            <p:cNvSpPr>
              <a:spLocks noChangeShapeType="1"/>
            </p:cNvSpPr>
            <p:nvPr/>
          </p:nvSpPr>
          <p:spPr bwMode="auto">
            <a:xfrm>
              <a:off x="5301312" y="3582531"/>
              <a:ext cx="1292" cy="15498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09" name="Line 133"/>
            <p:cNvSpPr>
              <a:spLocks noChangeShapeType="1"/>
            </p:cNvSpPr>
            <p:nvPr/>
          </p:nvSpPr>
          <p:spPr bwMode="auto">
            <a:xfrm flipH="1">
              <a:off x="5285814" y="3582531"/>
              <a:ext cx="15498" cy="1292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08" name="Line 132"/>
            <p:cNvSpPr>
              <a:spLocks noChangeShapeType="1"/>
            </p:cNvSpPr>
            <p:nvPr/>
          </p:nvSpPr>
          <p:spPr bwMode="auto">
            <a:xfrm>
              <a:off x="5301312" y="3582531"/>
              <a:ext cx="15498" cy="1292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07" name="Rectangle 131"/>
            <p:cNvSpPr>
              <a:spLocks noChangeArrowheads="1"/>
            </p:cNvSpPr>
            <p:nvPr/>
          </p:nvSpPr>
          <p:spPr bwMode="auto">
            <a:xfrm>
              <a:off x="3583572" y="5101376"/>
              <a:ext cx="20665" cy="10332"/>
            </a:xfrm>
            <a:prstGeom prst="rect">
              <a:avLst/>
            </a:prstGeom>
            <a:solidFill>
              <a:srgbClr val="3366FF"/>
            </a:solidFill>
            <a:ln w="2540">
              <a:solidFill>
                <a:srgbClr val="3366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06" name="Rectangle 130"/>
            <p:cNvSpPr>
              <a:spLocks noChangeArrowheads="1"/>
            </p:cNvSpPr>
            <p:nvPr/>
          </p:nvSpPr>
          <p:spPr bwMode="auto">
            <a:xfrm>
              <a:off x="3927120" y="5070379"/>
              <a:ext cx="20665" cy="10332"/>
            </a:xfrm>
            <a:prstGeom prst="rect">
              <a:avLst/>
            </a:prstGeom>
            <a:solidFill>
              <a:srgbClr val="3366FF"/>
            </a:solidFill>
            <a:ln w="2540">
              <a:solidFill>
                <a:srgbClr val="3366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05" name="Rectangle 129"/>
            <p:cNvSpPr>
              <a:spLocks noChangeArrowheads="1"/>
            </p:cNvSpPr>
            <p:nvPr/>
          </p:nvSpPr>
          <p:spPr bwMode="auto">
            <a:xfrm>
              <a:off x="4796322" y="4582179"/>
              <a:ext cx="20665" cy="11624"/>
            </a:xfrm>
            <a:prstGeom prst="rect">
              <a:avLst/>
            </a:prstGeom>
            <a:solidFill>
              <a:srgbClr val="3366FF"/>
            </a:solidFill>
            <a:ln w="2540">
              <a:solidFill>
                <a:srgbClr val="3366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04" name="Rectangle 128"/>
            <p:cNvSpPr>
              <a:spLocks noChangeArrowheads="1"/>
            </p:cNvSpPr>
            <p:nvPr/>
          </p:nvSpPr>
          <p:spPr bwMode="auto">
            <a:xfrm>
              <a:off x="3604236" y="5001928"/>
              <a:ext cx="36163" cy="10332"/>
            </a:xfrm>
            <a:prstGeom prst="rect">
              <a:avLst/>
            </a:prstGeom>
            <a:solidFill>
              <a:srgbClr val="33CCCC"/>
            </a:solidFill>
            <a:ln w="2540">
              <a:solidFill>
                <a:srgbClr val="33CC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03" name="Rectangle 127"/>
            <p:cNvSpPr>
              <a:spLocks noChangeArrowheads="1"/>
            </p:cNvSpPr>
            <p:nvPr/>
          </p:nvSpPr>
          <p:spPr bwMode="auto">
            <a:xfrm>
              <a:off x="3834129" y="4744912"/>
              <a:ext cx="36163" cy="10332"/>
            </a:xfrm>
            <a:prstGeom prst="rect">
              <a:avLst/>
            </a:prstGeom>
            <a:solidFill>
              <a:srgbClr val="33CCCC"/>
            </a:solidFill>
            <a:ln w="2540">
              <a:solidFill>
                <a:srgbClr val="33CC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02" name="Rectangle 126"/>
            <p:cNvSpPr>
              <a:spLocks noChangeArrowheads="1"/>
            </p:cNvSpPr>
            <p:nvPr/>
          </p:nvSpPr>
          <p:spPr bwMode="auto">
            <a:xfrm>
              <a:off x="4322329" y="3995822"/>
              <a:ext cx="37455" cy="10332"/>
            </a:xfrm>
            <a:prstGeom prst="rect">
              <a:avLst/>
            </a:prstGeom>
            <a:solidFill>
              <a:srgbClr val="33CCCC"/>
            </a:solidFill>
            <a:ln w="2540">
              <a:solidFill>
                <a:srgbClr val="33CC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01" name="Rectangle 125"/>
            <p:cNvSpPr>
              <a:spLocks noChangeArrowheads="1"/>
            </p:cNvSpPr>
            <p:nvPr/>
          </p:nvSpPr>
          <p:spPr bwMode="auto">
            <a:xfrm>
              <a:off x="4822153" y="3577365"/>
              <a:ext cx="37455" cy="10332"/>
            </a:xfrm>
            <a:prstGeom prst="rect">
              <a:avLst/>
            </a:prstGeom>
            <a:solidFill>
              <a:srgbClr val="33CCCC"/>
            </a:solidFill>
            <a:ln w="2540">
              <a:solidFill>
                <a:srgbClr val="33CC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700" name="Freeform 124"/>
            <p:cNvSpPr>
              <a:spLocks/>
            </p:cNvSpPr>
            <p:nvPr/>
          </p:nvSpPr>
          <p:spPr bwMode="auto">
            <a:xfrm>
              <a:off x="3578405" y="4897313"/>
              <a:ext cx="30997" cy="3099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4" y="12"/>
                </a:cxn>
                <a:cxn ang="0">
                  <a:pos x="12" y="24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9CC00"/>
            </a:solidFill>
            <a:ln w="2540">
              <a:solidFill>
                <a:srgbClr val="99CC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99" name="Freeform 123"/>
            <p:cNvSpPr>
              <a:spLocks/>
            </p:cNvSpPr>
            <p:nvPr/>
          </p:nvSpPr>
          <p:spPr bwMode="auto">
            <a:xfrm>
              <a:off x="3839295" y="4571847"/>
              <a:ext cx="30997" cy="3228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4" y="13"/>
                </a:cxn>
                <a:cxn ang="0">
                  <a:pos x="12" y="25"/>
                </a:cxn>
                <a:cxn ang="0">
                  <a:pos x="0" y="13"/>
                </a:cxn>
                <a:cxn ang="0">
                  <a:pos x="12" y="0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24" y="13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9CC00"/>
            </a:solidFill>
            <a:ln w="2540">
              <a:solidFill>
                <a:srgbClr val="99CC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98" name="Freeform 122"/>
            <p:cNvSpPr>
              <a:spLocks/>
            </p:cNvSpPr>
            <p:nvPr/>
          </p:nvSpPr>
          <p:spPr bwMode="auto">
            <a:xfrm>
              <a:off x="4349452" y="4310957"/>
              <a:ext cx="30997" cy="3099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4" y="12"/>
                </a:cxn>
                <a:cxn ang="0">
                  <a:pos x="12" y="24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9CC00"/>
            </a:solidFill>
            <a:ln w="2540">
              <a:solidFill>
                <a:srgbClr val="99CC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97" name="Rectangle 121"/>
            <p:cNvSpPr>
              <a:spLocks noChangeArrowheads="1"/>
            </p:cNvSpPr>
            <p:nvPr/>
          </p:nvSpPr>
          <p:spPr bwMode="auto">
            <a:xfrm>
              <a:off x="3562907" y="4698417"/>
              <a:ext cx="30997" cy="30997"/>
            </a:xfrm>
            <a:prstGeom prst="rect">
              <a:avLst/>
            </a:prstGeom>
            <a:solidFill>
              <a:srgbClr val="FFCC00"/>
            </a:solidFill>
            <a:ln w="2540">
              <a:solidFill>
                <a:srgbClr val="FFCC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96" name="Rectangle 120"/>
            <p:cNvSpPr>
              <a:spLocks noChangeArrowheads="1"/>
            </p:cNvSpPr>
            <p:nvPr/>
          </p:nvSpPr>
          <p:spPr bwMode="auto">
            <a:xfrm>
              <a:off x="3875458" y="4504687"/>
              <a:ext cx="30997" cy="30997"/>
            </a:xfrm>
            <a:prstGeom prst="rect">
              <a:avLst/>
            </a:prstGeom>
            <a:solidFill>
              <a:srgbClr val="FFCC00"/>
            </a:solidFill>
            <a:ln w="2540">
              <a:solidFill>
                <a:srgbClr val="FFCC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95" name="Rectangle 119"/>
            <p:cNvSpPr>
              <a:spLocks noChangeArrowheads="1"/>
            </p:cNvSpPr>
            <p:nvPr/>
          </p:nvSpPr>
          <p:spPr bwMode="auto">
            <a:xfrm>
              <a:off x="4364950" y="3692312"/>
              <a:ext cx="30997" cy="30997"/>
            </a:xfrm>
            <a:prstGeom prst="rect">
              <a:avLst/>
            </a:prstGeom>
            <a:solidFill>
              <a:srgbClr val="FFCC00"/>
            </a:solidFill>
            <a:ln w="2540">
              <a:solidFill>
                <a:srgbClr val="FFCC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94" name="Freeform 118"/>
            <p:cNvSpPr>
              <a:spLocks/>
            </p:cNvSpPr>
            <p:nvPr/>
          </p:nvSpPr>
          <p:spPr bwMode="auto">
            <a:xfrm>
              <a:off x="3812173" y="4765577"/>
              <a:ext cx="32288" cy="3228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5" y="25"/>
                </a:cxn>
                <a:cxn ang="0">
                  <a:pos x="0" y="25"/>
                </a:cxn>
                <a:cxn ang="0">
                  <a:pos x="13" y="0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25" y="25"/>
                  </a:lnTo>
                  <a:lnTo>
                    <a:pt x="0" y="2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9900"/>
            </a:solidFill>
            <a:ln w="2540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93" name="Freeform 117"/>
            <p:cNvSpPr>
              <a:spLocks/>
            </p:cNvSpPr>
            <p:nvPr/>
          </p:nvSpPr>
          <p:spPr bwMode="auto">
            <a:xfrm>
              <a:off x="4317163" y="4535684"/>
              <a:ext cx="32288" cy="3099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5" y="24"/>
                </a:cxn>
                <a:cxn ang="0">
                  <a:pos x="0" y="24"/>
                </a:cxn>
                <a:cxn ang="0">
                  <a:pos x="12" y="0"/>
                </a:cxn>
              </a:cxnLst>
              <a:rect l="0" t="0" r="r" b="b"/>
              <a:pathLst>
                <a:path w="25" h="24">
                  <a:moveTo>
                    <a:pt x="12" y="0"/>
                  </a:moveTo>
                  <a:lnTo>
                    <a:pt x="25" y="24"/>
                  </a:lnTo>
                  <a:lnTo>
                    <a:pt x="0" y="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9900"/>
            </a:solidFill>
            <a:ln w="2540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92" name="Rectangle 116"/>
            <p:cNvSpPr>
              <a:spLocks noChangeArrowheads="1"/>
            </p:cNvSpPr>
            <p:nvPr/>
          </p:nvSpPr>
          <p:spPr bwMode="auto">
            <a:xfrm>
              <a:off x="3619735" y="5091043"/>
              <a:ext cx="42621" cy="41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91" name="Line 115"/>
            <p:cNvSpPr>
              <a:spLocks noChangeShapeType="1"/>
            </p:cNvSpPr>
            <p:nvPr/>
          </p:nvSpPr>
          <p:spPr bwMode="auto">
            <a:xfrm flipH="1" flipV="1">
              <a:off x="3619735" y="5091043"/>
              <a:ext cx="15498" cy="15498"/>
            </a:xfrm>
            <a:prstGeom prst="line">
              <a:avLst/>
            </a:prstGeom>
            <a:noFill/>
            <a:ln w="254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90" name="Line 114"/>
            <p:cNvSpPr>
              <a:spLocks noChangeShapeType="1"/>
            </p:cNvSpPr>
            <p:nvPr/>
          </p:nvSpPr>
          <p:spPr bwMode="auto">
            <a:xfrm>
              <a:off x="3635233" y="5106542"/>
              <a:ext cx="15498" cy="15498"/>
            </a:xfrm>
            <a:prstGeom prst="line">
              <a:avLst/>
            </a:prstGeom>
            <a:noFill/>
            <a:ln w="254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89" name="Line 113"/>
            <p:cNvSpPr>
              <a:spLocks noChangeShapeType="1"/>
            </p:cNvSpPr>
            <p:nvPr/>
          </p:nvSpPr>
          <p:spPr bwMode="auto">
            <a:xfrm flipH="1">
              <a:off x="3619735" y="5106542"/>
              <a:ext cx="15498" cy="15498"/>
            </a:xfrm>
            <a:prstGeom prst="line">
              <a:avLst/>
            </a:prstGeom>
            <a:noFill/>
            <a:ln w="254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88" name="Line 112"/>
            <p:cNvSpPr>
              <a:spLocks noChangeShapeType="1"/>
            </p:cNvSpPr>
            <p:nvPr/>
          </p:nvSpPr>
          <p:spPr bwMode="auto">
            <a:xfrm flipV="1">
              <a:off x="3635233" y="5091043"/>
              <a:ext cx="15498" cy="15498"/>
            </a:xfrm>
            <a:prstGeom prst="line">
              <a:avLst/>
            </a:prstGeom>
            <a:noFill/>
            <a:ln w="254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87" name="Rectangle 111"/>
            <p:cNvSpPr>
              <a:spLocks noChangeArrowheads="1"/>
            </p:cNvSpPr>
            <p:nvPr/>
          </p:nvSpPr>
          <p:spPr bwMode="auto">
            <a:xfrm>
              <a:off x="3688186" y="5091043"/>
              <a:ext cx="41329" cy="41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86" name="Line 110"/>
            <p:cNvSpPr>
              <a:spLocks noChangeShapeType="1"/>
            </p:cNvSpPr>
            <p:nvPr/>
          </p:nvSpPr>
          <p:spPr bwMode="auto">
            <a:xfrm flipH="1" flipV="1">
              <a:off x="3688186" y="5091043"/>
              <a:ext cx="15498" cy="15498"/>
            </a:xfrm>
            <a:prstGeom prst="line">
              <a:avLst/>
            </a:prstGeom>
            <a:noFill/>
            <a:ln w="254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85" name="Line 109"/>
            <p:cNvSpPr>
              <a:spLocks noChangeShapeType="1"/>
            </p:cNvSpPr>
            <p:nvPr/>
          </p:nvSpPr>
          <p:spPr bwMode="auto">
            <a:xfrm>
              <a:off x="3703684" y="5106542"/>
              <a:ext cx="15498" cy="15498"/>
            </a:xfrm>
            <a:prstGeom prst="line">
              <a:avLst/>
            </a:prstGeom>
            <a:noFill/>
            <a:ln w="254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84" name="Line 108"/>
            <p:cNvSpPr>
              <a:spLocks noChangeShapeType="1"/>
            </p:cNvSpPr>
            <p:nvPr/>
          </p:nvSpPr>
          <p:spPr bwMode="auto">
            <a:xfrm flipH="1">
              <a:off x="3688186" y="5106542"/>
              <a:ext cx="15498" cy="15498"/>
            </a:xfrm>
            <a:prstGeom prst="line">
              <a:avLst/>
            </a:prstGeom>
            <a:noFill/>
            <a:ln w="254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83" name="Line 107"/>
            <p:cNvSpPr>
              <a:spLocks noChangeShapeType="1"/>
            </p:cNvSpPr>
            <p:nvPr/>
          </p:nvSpPr>
          <p:spPr bwMode="auto">
            <a:xfrm flipV="1">
              <a:off x="3703684" y="5091043"/>
              <a:ext cx="15498" cy="15498"/>
            </a:xfrm>
            <a:prstGeom prst="line">
              <a:avLst/>
            </a:prstGeom>
            <a:noFill/>
            <a:ln w="254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82" name="Rectangle 106"/>
            <p:cNvSpPr>
              <a:spLocks noChangeArrowheads="1"/>
            </p:cNvSpPr>
            <p:nvPr/>
          </p:nvSpPr>
          <p:spPr bwMode="auto">
            <a:xfrm>
              <a:off x="3839295" y="4928310"/>
              <a:ext cx="41329" cy="41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81" name="Line 105"/>
            <p:cNvSpPr>
              <a:spLocks noChangeShapeType="1"/>
            </p:cNvSpPr>
            <p:nvPr/>
          </p:nvSpPr>
          <p:spPr bwMode="auto">
            <a:xfrm flipH="1" flipV="1">
              <a:off x="3839295" y="4928310"/>
              <a:ext cx="15498" cy="15498"/>
            </a:xfrm>
            <a:prstGeom prst="line">
              <a:avLst/>
            </a:prstGeom>
            <a:noFill/>
            <a:ln w="254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80" name="Line 104"/>
            <p:cNvSpPr>
              <a:spLocks noChangeShapeType="1"/>
            </p:cNvSpPr>
            <p:nvPr/>
          </p:nvSpPr>
          <p:spPr bwMode="auto">
            <a:xfrm>
              <a:off x="3854794" y="4943808"/>
              <a:ext cx="15498" cy="15498"/>
            </a:xfrm>
            <a:prstGeom prst="line">
              <a:avLst/>
            </a:prstGeom>
            <a:noFill/>
            <a:ln w="254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79" name="Line 103"/>
            <p:cNvSpPr>
              <a:spLocks noChangeShapeType="1"/>
            </p:cNvSpPr>
            <p:nvPr/>
          </p:nvSpPr>
          <p:spPr bwMode="auto">
            <a:xfrm flipH="1">
              <a:off x="3839295" y="4943808"/>
              <a:ext cx="15498" cy="15498"/>
            </a:xfrm>
            <a:prstGeom prst="line">
              <a:avLst/>
            </a:prstGeom>
            <a:noFill/>
            <a:ln w="254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78" name="Line 102"/>
            <p:cNvSpPr>
              <a:spLocks noChangeShapeType="1"/>
            </p:cNvSpPr>
            <p:nvPr/>
          </p:nvSpPr>
          <p:spPr bwMode="auto">
            <a:xfrm flipV="1">
              <a:off x="3854794" y="4928310"/>
              <a:ext cx="15498" cy="15498"/>
            </a:xfrm>
            <a:prstGeom prst="line">
              <a:avLst/>
            </a:prstGeom>
            <a:noFill/>
            <a:ln w="254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77" name="Rectangle 101"/>
            <p:cNvSpPr>
              <a:spLocks noChangeArrowheads="1"/>
            </p:cNvSpPr>
            <p:nvPr/>
          </p:nvSpPr>
          <p:spPr bwMode="auto">
            <a:xfrm>
              <a:off x="4395947" y="4048775"/>
              <a:ext cx="41329" cy="41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76" name="Line 100"/>
            <p:cNvSpPr>
              <a:spLocks noChangeShapeType="1"/>
            </p:cNvSpPr>
            <p:nvPr/>
          </p:nvSpPr>
          <p:spPr bwMode="auto">
            <a:xfrm flipH="1" flipV="1">
              <a:off x="4395947" y="4048775"/>
              <a:ext cx="15498" cy="15498"/>
            </a:xfrm>
            <a:prstGeom prst="line">
              <a:avLst/>
            </a:prstGeom>
            <a:noFill/>
            <a:ln w="254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75" name="Line 99"/>
            <p:cNvSpPr>
              <a:spLocks noChangeShapeType="1"/>
            </p:cNvSpPr>
            <p:nvPr/>
          </p:nvSpPr>
          <p:spPr bwMode="auto">
            <a:xfrm>
              <a:off x="4411445" y="4064274"/>
              <a:ext cx="15498" cy="15498"/>
            </a:xfrm>
            <a:prstGeom prst="line">
              <a:avLst/>
            </a:prstGeom>
            <a:noFill/>
            <a:ln w="254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74" name="Line 98"/>
            <p:cNvSpPr>
              <a:spLocks noChangeShapeType="1"/>
            </p:cNvSpPr>
            <p:nvPr/>
          </p:nvSpPr>
          <p:spPr bwMode="auto">
            <a:xfrm flipH="1">
              <a:off x="4395947" y="4064274"/>
              <a:ext cx="15498" cy="15498"/>
            </a:xfrm>
            <a:prstGeom prst="line">
              <a:avLst/>
            </a:prstGeom>
            <a:noFill/>
            <a:ln w="254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73" name="Line 97"/>
            <p:cNvSpPr>
              <a:spLocks noChangeShapeType="1"/>
            </p:cNvSpPr>
            <p:nvPr/>
          </p:nvSpPr>
          <p:spPr bwMode="auto">
            <a:xfrm flipV="1">
              <a:off x="4411445" y="4048775"/>
              <a:ext cx="15498" cy="15498"/>
            </a:xfrm>
            <a:prstGeom prst="line">
              <a:avLst/>
            </a:prstGeom>
            <a:noFill/>
            <a:ln w="254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72" name="Rectangle 96"/>
            <p:cNvSpPr>
              <a:spLocks noChangeArrowheads="1"/>
            </p:cNvSpPr>
            <p:nvPr/>
          </p:nvSpPr>
          <p:spPr bwMode="auto">
            <a:xfrm>
              <a:off x="4900937" y="3791760"/>
              <a:ext cx="41329" cy="42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71" name="Line 95"/>
            <p:cNvSpPr>
              <a:spLocks noChangeShapeType="1"/>
            </p:cNvSpPr>
            <p:nvPr/>
          </p:nvSpPr>
          <p:spPr bwMode="auto">
            <a:xfrm flipH="1" flipV="1">
              <a:off x="4900937" y="3791760"/>
              <a:ext cx="15498" cy="15498"/>
            </a:xfrm>
            <a:prstGeom prst="line">
              <a:avLst/>
            </a:prstGeom>
            <a:noFill/>
            <a:ln w="254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70" name="Line 94"/>
            <p:cNvSpPr>
              <a:spLocks noChangeShapeType="1"/>
            </p:cNvSpPr>
            <p:nvPr/>
          </p:nvSpPr>
          <p:spPr bwMode="auto">
            <a:xfrm>
              <a:off x="4916435" y="3807258"/>
              <a:ext cx="15498" cy="16790"/>
            </a:xfrm>
            <a:prstGeom prst="line">
              <a:avLst/>
            </a:prstGeom>
            <a:noFill/>
            <a:ln w="254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69" name="Line 93"/>
            <p:cNvSpPr>
              <a:spLocks noChangeShapeType="1"/>
            </p:cNvSpPr>
            <p:nvPr/>
          </p:nvSpPr>
          <p:spPr bwMode="auto">
            <a:xfrm flipH="1">
              <a:off x="4900937" y="3807258"/>
              <a:ext cx="15498" cy="16790"/>
            </a:xfrm>
            <a:prstGeom prst="line">
              <a:avLst/>
            </a:prstGeom>
            <a:noFill/>
            <a:ln w="254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68" name="Line 92"/>
            <p:cNvSpPr>
              <a:spLocks noChangeShapeType="1"/>
            </p:cNvSpPr>
            <p:nvPr/>
          </p:nvSpPr>
          <p:spPr bwMode="auto">
            <a:xfrm flipV="1">
              <a:off x="4916435" y="3791760"/>
              <a:ext cx="15498" cy="15498"/>
            </a:xfrm>
            <a:prstGeom prst="line">
              <a:avLst/>
            </a:prstGeom>
            <a:noFill/>
            <a:ln w="254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67" name="Rectangle 91"/>
            <p:cNvSpPr>
              <a:spLocks noChangeArrowheads="1"/>
            </p:cNvSpPr>
            <p:nvPr/>
          </p:nvSpPr>
          <p:spPr bwMode="auto">
            <a:xfrm>
              <a:off x="3614568" y="5091043"/>
              <a:ext cx="41329" cy="41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66" name="Line 90"/>
            <p:cNvSpPr>
              <a:spLocks noChangeShapeType="1"/>
            </p:cNvSpPr>
            <p:nvPr/>
          </p:nvSpPr>
          <p:spPr bwMode="auto">
            <a:xfrm flipH="1" flipV="1">
              <a:off x="3614568" y="5091043"/>
              <a:ext cx="15498" cy="15498"/>
            </a:xfrm>
            <a:prstGeom prst="line">
              <a:avLst/>
            </a:prstGeom>
            <a:noFill/>
            <a:ln w="2540">
              <a:solidFill>
                <a:srgbClr val="6666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65" name="Line 89"/>
            <p:cNvSpPr>
              <a:spLocks noChangeShapeType="1"/>
            </p:cNvSpPr>
            <p:nvPr/>
          </p:nvSpPr>
          <p:spPr bwMode="auto">
            <a:xfrm>
              <a:off x="3630067" y="5106542"/>
              <a:ext cx="15498" cy="15498"/>
            </a:xfrm>
            <a:prstGeom prst="line">
              <a:avLst/>
            </a:prstGeom>
            <a:noFill/>
            <a:ln w="2540">
              <a:solidFill>
                <a:srgbClr val="6666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64" name="Line 88"/>
            <p:cNvSpPr>
              <a:spLocks noChangeShapeType="1"/>
            </p:cNvSpPr>
            <p:nvPr/>
          </p:nvSpPr>
          <p:spPr bwMode="auto">
            <a:xfrm flipH="1">
              <a:off x="3614568" y="5106542"/>
              <a:ext cx="15498" cy="15498"/>
            </a:xfrm>
            <a:prstGeom prst="line">
              <a:avLst/>
            </a:prstGeom>
            <a:noFill/>
            <a:ln w="2540">
              <a:solidFill>
                <a:srgbClr val="6666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63" name="Line 87"/>
            <p:cNvSpPr>
              <a:spLocks noChangeShapeType="1"/>
            </p:cNvSpPr>
            <p:nvPr/>
          </p:nvSpPr>
          <p:spPr bwMode="auto">
            <a:xfrm flipV="1">
              <a:off x="3630067" y="5091043"/>
              <a:ext cx="15498" cy="15498"/>
            </a:xfrm>
            <a:prstGeom prst="line">
              <a:avLst/>
            </a:prstGeom>
            <a:noFill/>
            <a:ln w="2540">
              <a:solidFill>
                <a:srgbClr val="6666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62" name="Line 86"/>
            <p:cNvSpPr>
              <a:spLocks noChangeShapeType="1"/>
            </p:cNvSpPr>
            <p:nvPr/>
          </p:nvSpPr>
          <p:spPr bwMode="auto">
            <a:xfrm flipV="1">
              <a:off x="3630067" y="5091043"/>
              <a:ext cx="1292" cy="15498"/>
            </a:xfrm>
            <a:prstGeom prst="line">
              <a:avLst/>
            </a:prstGeom>
            <a:noFill/>
            <a:ln w="2540">
              <a:solidFill>
                <a:srgbClr val="6666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61" name="Line 85"/>
            <p:cNvSpPr>
              <a:spLocks noChangeShapeType="1"/>
            </p:cNvSpPr>
            <p:nvPr/>
          </p:nvSpPr>
          <p:spPr bwMode="auto">
            <a:xfrm>
              <a:off x="3630067" y="5106542"/>
              <a:ext cx="1292" cy="15498"/>
            </a:xfrm>
            <a:prstGeom prst="line">
              <a:avLst/>
            </a:prstGeom>
            <a:noFill/>
            <a:ln w="2540">
              <a:solidFill>
                <a:srgbClr val="6666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60" name="Rectangle 84"/>
            <p:cNvSpPr>
              <a:spLocks noChangeArrowheads="1"/>
            </p:cNvSpPr>
            <p:nvPr/>
          </p:nvSpPr>
          <p:spPr bwMode="auto">
            <a:xfrm>
              <a:off x="3875458" y="4734580"/>
              <a:ext cx="41329" cy="41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59" name="Line 83"/>
            <p:cNvSpPr>
              <a:spLocks noChangeShapeType="1"/>
            </p:cNvSpPr>
            <p:nvPr/>
          </p:nvSpPr>
          <p:spPr bwMode="auto">
            <a:xfrm flipH="1" flipV="1">
              <a:off x="3875458" y="4734580"/>
              <a:ext cx="15498" cy="15498"/>
            </a:xfrm>
            <a:prstGeom prst="line">
              <a:avLst/>
            </a:prstGeom>
            <a:noFill/>
            <a:ln w="2540">
              <a:solidFill>
                <a:srgbClr val="6666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58" name="Line 82"/>
            <p:cNvSpPr>
              <a:spLocks noChangeShapeType="1"/>
            </p:cNvSpPr>
            <p:nvPr/>
          </p:nvSpPr>
          <p:spPr bwMode="auto">
            <a:xfrm>
              <a:off x="3890957" y="4750078"/>
              <a:ext cx="15498" cy="15498"/>
            </a:xfrm>
            <a:prstGeom prst="line">
              <a:avLst/>
            </a:prstGeom>
            <a:noFill/>
            <a:ln w="2540">
              <a:solidFill>
                <a:srgbClr val="6666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57" name="Line 81"/>
            <p:cNvSpPr>
              <a:spLocks noChangeShapeType="1"/>
            </p:cNvSpPr>
            <p:nvPr/>
          </p:nvSpPr>
          <p:spPr bwMode="auto">
            <a:xfrm flipH="1">
              <a:off x="3875458" y="4750078"/>
              <a:ext cx="15498" cy="15498"/>
            </a:xfrm>
            <a:prstGeom prst="line">
              <a:avLst/>
            </a:prstGeom>
            <a:noFill/>
            <a:ln w="2540">
              <a:solidFill>
                <a:srgbClr val="6666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56" name="Line 80"/>
            <p:cNvSpPr>
              <a:spLocks noChangeShapeType="1"/>
            </p:cNvSpPr>
            <p:nvPr/>
          </p:nvSpPr>
          <p:spPr bwMode="auto">
            <a:xfrm flipV="1">
              <a:off x="3890957" y="4734580"/>
              <a:ext cx="15498" cy="15498"/>
            </a:xfrm>
            <a:prstGeom prst="line">
              <a:avLst/>
            </a:prstGeom>
            <a:noFill/>
            <a:ln w="2540">
              <a:solidFill>
                <a:srgbClr val="6666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55" name="Line 79"/>
            <p:cNvSpPr>
              <a:spLocks noChangeShapeType="1"/>
            </p:cNvSpPr>
            <p:nvPr/>
          </p:nvSpPr>
          <p:spPr bwMode="auto">
            <a:xfrm flipV="1">
              <a:off x="3890957" y="4734580"/>
              <a:ext cx="1292" cy="15498"/>
            </a:xfrm>
            <a:prstGeom prst="line">
              <a:avLst/>
            </a:prstGeom>
            <a:noFill/>
            <a:ln w="2540">
              <a:solidFill>
                <a:srgbClr val="6666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54" name="Line 78"/>
            <p:cNvSpPr>
              <a:spLocks noChangeShapeType="1"/>
            </p:cNvSpPr>
            <p:nvPr/>
          </p:nvSpPr>
          <p:spPr bwMode="auto">
            <a:xfrm>
              <a:off x="3890957" y="4750078"/>
              <a:ext cx="1292" cy="15498"/>
            </a:xfrm>
            <a:prstGeom prst="line">
              <a:avLst/>
            </a:prstGeom>
            <a:noFill/>
            <a:ln w="2540">
              <a:solidFill>
                <a:srgbClr val="6666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53" name="Rectangle 77"/>
            <p:cNvSpPr>
              <a:spLocks noChangeArrowheads="1"/>
            </p:cNvSpPr>
            <p:nvPr/>
          </p:nvSpPr>
          <p:spPr bwMode="auto">
            <a:xfrm>
              <a:off x="4322329" y="4211508"/>
              <a:ext cx="42621" cy="41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52" name="Line 76"/>
            <p:cNvSpPr>
              <a:spLocks noChangeShapeType="1"/>
            </p:cNvSpPr>
            <p:nvPr/>
          </p:nvSpPr>
          <p:spPr bwMode="auto">
            <a:xfrm flipH="1" flipV="1">
              <a:off x="4322329" y="4211508"/>
              <a:ext cx="16790" cy="15498"/>
            </a:xfrm>
            <a:prstGeom prst="line">
              <a:avLst/>
            </a:prstGeom>
            <a:noFill/>
            <a:ln w="2540">
              <a:solidFill>
                <a:srgbClr val="6666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51" name="Line 75"/>
            <p:cNvSpPr>
              <a:spLocks noChangeShapeType="1"/>
            </p:cNvSpPr>
            <p:nvPr/>
          </p:nvSpPr>
          <p:spPr bwMode="auto">
            <a:xfrm>
              <a:off x="4339119" y="4227007"/>
              <a:ext cx="15498" cy="15498"/>
            </a:xfrm>
            <a:prstGeom prst="line">
              <a:avLst/>
            </a:prstGeom>
            <a:noFill/>
            <a:ln w="2540">
              <a:solidFill>
                <a:srgbClr val="6666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50" name="Line 74"/>
            <p:cNvSpPr>
              <a:spLocks noChangeShapeType="1"/>
            </p:cNvSpPr>
            <p:nvPr/>
          </p:nvSpPr>
          <p:spPr bwMode="auto">
            <a:xfrm flipH="1">
              <a:off x="4322329" y="4227007"/>
              <a:ext cx="16790" cy="15498"/>
            </a:xfrm>
            <a:prstGeom prst="line">
              <a:avLst/>
            </a:prstGeom>
            <a:noFill/>
            <a:ln w="2540">
              <a:solidFill>
                <a:srgbClr val="6666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49" name="Line 73"/>
            <p:cNvSpPr>
              <a:spLocks noChangeShapeType="1"/>
            </p:cNvSpPr>
            <p:nvPr/>
          </p:nvSpPr>
          <p:spPr bwMode="auto">
            <a:xfrm flipV="1">
              <a:off x="4339119" y="4211508"/>
              <a:ext cx="15498" cy="15498"/>
            </a:xfrm>
            <a:prstGeom prst="line">
              <a:avLst/>
            </a:prstGeom>
            <a:noFill/>
            <a:ln w="2540">
              <a:solidFill>
                <a:srgbClr val="6666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48" name="Line 72"/>
            <p:cNvSpPr>
              <a:spLocks noChangeShapeType="1"/>
            </p:cNvSpPr>
            <p:nvPr/>
          </p:nvSpPr>
          <p:spPr bwMode="auto">
            <a:xfrm flipV="1">
              <a:off x="4339119" y="4211508"/>
              <a:ext cx="1292" cy="15498"/>
            </a:xfrm>
            <a:prstGeom prst="line">
              <a:avLst/>
            </a:prstGeom>
            <a:noFill/>
            <a:ln w="2540">
              <a:solidFill>
                <a:srgbClr val="6666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47" name="Line 71"/>
            <p:cNvSpPr>
              <a:spLocks noChangeShapeType="1"/>
            </p:cNvSpPr>
            <p:nvPr/>
          </p:nvSpPr>
          <p:spPr bwMode="auto">
            <a:xfrm>
              <a:off x="4339119" y="4227007"/>
              <a:ext cx="1292" cy="15498"/>
            </a:xfrm>
            <a:prstGeom prst="line">
              <a:avLst/>
            </a:prstGeom>
            <a:noFill/>
            <a:ln w="2540">
              <a:solidFill>
                <a:srgbClr val="6666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46" name="Rectangle 70"/>
            <p:cNvSpPr>
              <a:spLocks noChangeArrowheads="1"/>
            </p:cNvSpPr>
            <p:nvPr/>
          </p:nvSpPr>
          <p:spPr bwMode="auto">
            <a:xfrm>
              <a:off x="4942266" y="3629026"/>
              <a:ext cx="41329" cy="42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45" name="Line 69"/>
            <p:cNvSpPr>
              <a:spLocks noChangeShapeType="1"/>
            </p:cNvSpPr>
            <p:nvPr/>
          </p:nvSpPr>
          <p:spPr bwMode="auto">
            <a:xfrm flipH="1" flipV="1">
              <a:off x="4942266" y="3629026"/>
              <a:ext cx="15498" cy="16790"/>
            </a:xfrm>
            <a:prstGeom prst="line">
              <a:avLst/>
            </a:prstGeom>
            <a:noFill/>
            <a:ln w="2540">
              <a:solidFill>
                <a:srgbClr val="6666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44" name="Line 68"/>
            <p:cNvSpPr>
              <a:spLocks noChangeShapeType="1"/>
            </p:cNvSpPr>
            <p:nvPr/>
          </p:nvSpPr>
          <p:spPr bwMode="auto">
            <a:xfrm>
              <a:off x="4957764" y="3645816"/>
              <a:ext cx="15498" cy="15498"/>
            </a:xfrm>
            <a:prstGeom prst="line">
              <a:avLst/>
            </a:prstGeom>
            <a:noFill/>
            <a:ln w="2540">
              <a:solidFill>
                <a:srgbClr val="6666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43" name="Line 67"/>
            <p:cNvSpPr>
              <a:spLocks noChangeShapeType="1"/>
            </p:cNvSpPr>
            <p:nvPr/>
          </p:nvSpPr>
          <p:spPr bwMode="auto">
            <a:xfrm flipH="1">
              <a:off x="4942266" y="3645816"/>
              <a:ext cx="15498" cy="15498"/>
            </a:xfrm>
            <a:prstGeom prst="line">
              <a:avLst/>
            </a:prstGeom>
            <a:noFill/>
            <a:ln w="2540">
              <a:solidFill>
                <a:srgbClr val="6666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42" name="Line 66"/>
            <p:cNvSpPr>
              <a:spLocks noChangeShapeType="1"/>
            </p:cNvSpPr>
            <p:nvPr/>
          </p:nvSpPr>
          <p:spPr bwMode="auto">
            <a:xfrm flipV="1">
              <a:off x="4957764" y="3629026"/>
              <a:ext cx="15498" cy="16790"/>
            </a:xfrm>
            <a:prstGeom prst="line">
              <a:avLst/>
            </a:prstGeom>
            <a:noFill/>
            <a:ln w="2540">
              <a:solidFill>
                <a:srgbClr val="6666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41" name="Line 65"/>
            <p:cNvSpPr>
              <a:spLocks noChangeShapeType="1"/>
            </p:cNvSpPr>
            <p:nvPr/>
          </p:nvSpPr>
          <p:spPr bwMode="auto">
            <a:xfrm flipV="1">
              <a:off x="4957764" y="3629026"/>
              <a:ext cx="1292" cy="16790"/>
            </a:xfrm>
            <a:prstGeom prst="line">
              <a:avLst/>
            </a:prstGeom>
            <a:noFill/>
            <a:ln w="2540">
              <a:solidFill>
                <a:srgbClr val="6666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40" name="Line 64"/>
            <p:cNvSpPr>
              <a:spLocks noChangeShapeType="1"/>
            </p:cNvSpPr>
            <p:nvPr/>
          </p:nvSpPr>
          <p:spPr bwMode="auto">
            <a:xfrm>
              <a:off x="4957764" y="3645816"/>
              <a:ext cx="1292" cy="15498"/>
            </a:xfrm>
            <a:prstGeom prst="line">
              <a:avLst/>
            </a:prstGeom>
            <a:noFill/>
            <a:ln w="2540">
              <a:solidFill>
                <a:srgbClr val="6666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39" name="Oval 63"/>
            <p:cNvSpPr>
              <a:spLocks noChangeArrowheads="1"/>
            </p:cNvSpPr>
            <p:nvPr/>
          </p:nvSpPr>
          <p:spPr bwMode="auto">
            <a:xfrm>
              <a:off x="3599070" y="5058755"/>
              <a:ext cx="30997" cy="32288"/>
            </a:xfrm>
            <a:prstGeom prst="ellipse">
              <a:avLst/>
            </a:prstGeom>
            <a:solidFill>
              <a:srgbClr val="969696"/>
            </a:solidFill>
            <a:ln w="2540">
              <a:solidFill>
                <a:srgbClr val="96969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38" name="Oval 62"/>
            <p:cNvSpPr>
              <a:spLocks noChangeArrowheads="1"/>
            </p:cNvSpPr>
            <p:nvPr/>
          </p:nvSpPr>
          <p:spPr bwMode="auto">
            <a:xfrm>
              <a:off x="4332662" y="4734580"/>
              <a:ext cx="32288" cy="30997"/>
            </a:xfrm>
            <a:prstGeom prst="ellipse">
              <a:avLst/>
            </a:prstGeom>
            <a:solidFill>
              <a:srgbClr val="969696"/>
            </a:solidFill>
            <a:ln w="2540">
              <a:solidFill>
                <a:srgbClr val="96969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37" name="Rectangle 61"/>
            <p:cNvSpPr>
              <a:spLocks noChangeArrowheads="1"/>
            </p:cNvSpPr>
            <p:nvPr/>
          </p:nvSpPr>
          <p:spPr bwMode="auto">
            <a:xfrm>
              <a:off x="3588738" y="4991595"/>
              <a:ext cx="41329" cy="41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36" name="Line 60"/>
            <p:cNvSpPr>
              <a:spLocks noChangeShapeType="1"/>
            </p:cNvSpPr>
            <p:nvPr/>
          </p:nvSpPr>
          <p:spPr bwMode="auto">
            <a:xfrm flipV="1">
              <a:off x="3604236" y="4991595"/>
              <a:ext cx="1292" cy="15498"/>
            </a:xfrm>
            <a:prstGeom prst="line">
              <a:avLst/>
            </a:prstGeom>
            <a:noFill/>
            <a:ln w="2540">
              <a:solidFill>
                <a:srgbClr val="0033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35" name="Line 59"/>
            <p:cNvSpPr>
              <a:spLocks noChangeShapeType="1"/>
            </p:cNvSpPr>
            <p:nvPr/>
          </p:nvSpPr>
          <p:spPr bwMode="auto">
            <a:xfrm>
              <a:off x="3604236" y="5007094"/>
              <a:ext cx="1292" cy="15498"/>
            </a:xfrm>
            <a:prstGeom prst="line">
              <a:avLst/>
            </a:prstGeom>
            <a:noFill/>
            <a:ln w="2540">
              <a:solidFill>
                <a:srgbClr val="0033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34" name="Line 58"/>
            <p:cNvSpPr>
              <a:spLocks noChangeShapeType="1"/>
            </p:cNvSpPr>
            <p:nvPr/>
          </p:nvSpPr>
          <p:spPr bwMode="auto">
            <a:xfrm flipH="1">
              <a:off x="3588738" y="5007094"/>
              <a:ext cx="15498" cy="1292"/>
            </a:xfrm>
            <a:prstGeom prst="line">
              <a:avLst/>
            </a:prstGeom>
            <a:noFill/>
            <a:ln w="2540">
              <a:solidFill>
                <a:srgbClr val="0033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33" name="Line 57"/>
            <p:cNvSpPr>
              <a:spLocks noChangeShapeType="1"/>
            </p:cNvSpPr>
            <p:nvPr/>
          </p:nvSpPr>
          <p:spPr bwMode="auto">
            <a:xfrm>
              <a:off x="3604236" y="5007094"/>
              <a:ext cx="15498" cy="1292"/>
            </a:xfrm>
            <a:prstGeom prst="line">
              <a:avLst/>
            </a:prstGeom>
            <a:noFill/>
            <a:ln w="2540">
              <a:solidFill>
                <a:srgbClr val="0033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32" name="Rectangle 56"/>
            <p:cNvSpPr>
              <a:spLocks noChangeArrowheads="1"/>
            </p:cNvSpPr>
            <p:nvPr/>
          </p:nvSpPr>
          <p:spPr bwMode="auto">
            <a:xfrm>
              <a:off x="3822505" y="4571847"/>
              <a:ext cx="42621" cy="42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31" name="Line 55"/>
            <p:cNvSpPr>
              <a:spLocks noChangeShapeType="1"/>
            </p:cNvSpPr>
            <p:nvPr/>
          </p:nvSpPr>
          <p:spPr bwMode="auto">
            <a:xfrm flipV="1">
              <a:off x="3839295" y="4571847"/>
              <a:ext cx="1292" cy="16790"/>
            </a:xfrm>
            <a:prstGeom prst="line">
              <a:avLst/>
            </a:prstGeom>
            <a:noFill/>
            <a:ln w="2540">
              <a:solidFill>
                <a:srgbClr val="0033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30" name="Line 54"/>
            <p:cNvSpPr>
              <a:spLocks noChangeShapeType="1"/>
            </p:cNvSpPr>
            <p:nvPr/>
          </p:nvSpPr>
          <p:spPr bwMode="auto">
            <a:xfrm>
              <a:off x="3839295" y="4588637"/>
              <a:ext cx="1292" cy="15498"/>
            </a:xfrm>
            <a:prstGeom prst="line">
              <a:avLst/>
            </a:prstGeom>
            <a:noFill/>
            <a:ln w="2540">
              <a:solidFill>
                <a:srgbClr val="0033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29" name="Line 53"/>
            <p:cNvSpPr>
              <a:spLocks noChangeShapeType="1"/>
            </p:cNvSpPr>
            <p:nvPr/>
          </p:nvSpPr>
          <p:spPr bwMode="auto">
            <a:xfrm flipH="1">
              <a:off x="3822505" y="4588637"/>
              <a:ext cx="16790" cy="1292"/>
            </a:xfrm>
            <a:prstGeom prst="line">
              <a:avLst/>
            </a:prstGeom>
            <a:noFill/>
            <a:ln w="2540">
              <a:solidFill>
                <a:srgbClr val="0033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28" name="Line 52"/>
            <p:cNvSpPr>
              <a:spLocks noChangeShapeType="1"/>
            </p:cNvSpPr>
            <p:nvPr/>
          </p:nvSpPr>
          <p:spPr bwMode="auto">
            <a:xfrm>
              <a:off x="3839295" y="4588637"/>
              <a:ext cx="15498" cy="1292"/>
            </a:xfrm>
            <a:prstGeom prst="line">
              <a:avLst/>
            </a:prstGeom>
            <a:noFill/>
            <a:ln w="2540">
              <a:solidFill>
                <a:srgbClr val="0033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27" name="Rectangle 51"/>
            <p:cNvSpPr>
              <a:spLocks noChangeArrowheads="1"/>
            </p:cNvSpPr>
            <p:nvPr/>
          </p:nvSpPr>
          <p:spPr bwMode="auto">
            <a:xfrm>
              <a:off x="4332662" y="4310957"/>
              <a:ext cx="42621" cy="41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26" name="Line 50"/>
            <p:cNvSpPr>
              <a:spLocks noChangeShapeType="1"/>
            </p:cNvSpPr>
            <p:nvPr/>
          </p:nvSpPr>
          <p:spPr bwMode="auto">
            <a:xfrm flipV="1">
              <a:off x="4349452" y="4310957"/>
              <a:ext cx="1292" cy="15498"/>
            </a:xfrm>
            <a:prstGeom prst="line">
              <a:avLst/>
            </a:prstGeom>
            <a:noFill/>
            <a:ln w="2540">
              <a:solidFill>
                <a:srgbClr val="0033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25" name="Line 49"/>
            <p:cNvSpPr>
              <a:spLocks noChangeShapeType="1"/>
            </p:cNvSpPr>
            <p:nvPr/>
          </p:nvSpPr>
          <p:spPr bwMode="auto">
            <a:xfrm>
              <a:off x="4349452" y="4326455"/>
              <a:ext cx="1292" cy="15498"/>
            </a:xfrm>
            <a:prstGeom prst="line">
              <a:avLst/>
            </a:prstGeom>
            <a:noFill/>
            <a:ln w="2540">
              <a:solidFill>
                <a:srgbClr val="0033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24" name="Line 48"/>
            <p:cNvSpPr>
              <a:spLocks noChangeShapeType="1"/>
            </p:cNvSpPr>
            <p:nvPr/>
          </p:nvSpPr>
          <p:spPr bwMode="auto">
            <a:xfrm flipH="1">
              <a:off x="4332662" y="4326455"/>
              <a:ext cx="16790" cy="1292"/>
            </a:xfrm>
            <a:prstGeom prst="line">
              <a:avLst/>
            </a:prstGeom>
            <a:noFill/>
            <a:ln w="2540">
              <a:solidFill>
                <a:srgbClr val="0033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23" name="Line 47"/>
            <p:cNvSpPr>
              <a:spLocks noChangeShapeType="1"/>
            </p:cNvSpPr>
            <p:nvPr/>
          </p:nvSpPr>
          <p:spPr bwMode="auto">
            <a:xfrm>
              <a:off x="4349452" y="4326455"/>
              <a:ext cx="15498" cy="1292"/>
            </a:xfrm>
            <a:prstGeom prst="line">
              <a:avLst/>
            </a:prstGeom>
            <a:noFill/>
            <a:ln w="2540">
              <a:solidFill>
                <a:srgbClr val="0033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22" name="Rectangle 46"/>
            <p:cNvSpPr>
              <a:spLocks noChangeArrowheads="1"/>
            </p:cNvSpPr>
            <p:nvPr/>
          </p:nvSpPr>
          <p:spPr bwMode="auto">
            <a:xfrm>
              <a:off x="4880272" y="4310957"/>
              <a:ext cx="41329" cy="41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21" name="Line 45"/>
            <p:cNvSpPr>
              <a:spLocks noChangeShapeType="1"/>
            </p:cNvSpPr>
            <p:nvPr/>
          </p:nvSpPr>
          <p:spPr bwMode="auto">
            <a:xfrm flipV="1">
              <a:off x="4895771" y="4310957"/>
              <a:ext cx="1292" cy="15498"/>
            </a:xfrm>
            <a:prstGeom prst="line">
              <a:avLst/>
            </a:prstGeom>
            <a:noFill/>
            <a:ln w="2540">
              <a:solidFill>
                <a:srgbClr val="0033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20" name="Line 44"/>
            <p:cNvSpPr>
              <a:spLocks noChangeShapeType="1"/>
            </p:cNvSpPr>
            <p:nvPr/>
          </p:nvSpPr>
          <p:spPr bwMode="auto">
            <a:xfrm>
              <a:off x="4895771" y="4326455"/>
              <a:ext cx="1292" cy="15498"/>
            </a:xfrm>
            <a:prstGeom prst="line">
              <a:avLst/>
            </a:prstGeom>
            <a:noFill/>
            <a:ln w="2540">
              <a:solidFill>
                <a:srgbClr val="0033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19" name="Line 43"/>
            <p:cNvSpPr>
              <a:spLocks noChangeShapeType="1"/>
            </p:cNvSpPr>
            <p:nvPr/>
          </p:nvSpPr>
          <p:spPr bwMode="auto">
            <a:xfrm flipH="1">
              <a:off x="4880272" y="4326455"/>
              <a:ext cx="15498" cy="1292"/>
            </a:xfrm>
            <a:prstGeom prst="line">
              <a:avLst/>
            </a:prstGeom>
            <a:noFill/>
            <a:ln w="2540">
              <a:solidFill>
                <a:srgbClr val="0033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18" name="Line 42"/>
            <p:cNvSpPr>
              <a:spLocks noChangeShapeType="1"/>
            </p:cNvSpPr>
            <p:nvPr/>
          </p:nvSpPr>
          <p:spPr bwMode="auto">
            <a:xfrm>
              <a:off x="4895771" y="4326455"/>
              <a:ext cx="15498" cy="1292"/>
            </a:xfrm>
            <a:prstGeom prst="line">
              <a:avLst/>
            </a:prstGeom>
            <a:noFill/>
            <a:ln w="2540">
              <a:solidFill>
                <a:srgbClr val="0033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17" name="Rectangle 41"/>
            <p:cNvSpPr>
              <a:spLocks noChangeArrowheads="1"/>
            </p:cNvSpPr>
            <p:nvPr/>
          </p:nvSpPr>
          <p:spPr bwMode="auto">
            <a:xfrm>
              <a:off x="3619735" y="4775909"/>
              <a:ext cx="20665" cy="11624"/>
            </a:xfrm>
            <a:prstGeom prst="rect">
              <a:avLst/>
            </a:prstGeom>
            <a:solidFill>
              <a:srgbClr val="339966"/>
            </a:solidFill>
            <a:ln w="2540">
              <a:solidFill>
                <a:srgbClr val="33996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16" name="Rectangle 40"/>
            <p:cNvSpPr>
              <a:spLocks noChangeArrowheads="1"/>
            </p:cNvSpPr>
            <p:nvPr/>
          </p:nvSpPr>
          <p:spPr bwMode="auto">
            <a:xfrm>
              <a:off x="3865126" y="4744912"/>
              <a:ext cx="20665" cy="10332"/>
            </a:xfrm>
            <a:prstGeom prst="rect">
              <a:avLst/>
            </a:prstGeom>
            <a:solidFill>
              <a:srgbClr val="339966"/>
            </a:solidFill>
            <a:ln w="2540">
              <a:solidFill>
                <a:srgbClr val="33996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15" name="Rectangle 39"/>
            <p:cNvSpPr>
              <a:spLocks noChangeArrowheads="1"/>
            </p:cNvSpPr>
            <p:nvPr/>
          </p:nvSpPr>
          <p:spPr bwMode="auto">
            <a:xfrm>
              <a:off x="4301665" y="4546016"/>
              <a:ext cx="20665" cy="10332"/>
            </a:xfrm>
            <a:prstGeom prst="rect">
              <a:avLst/>
            </a:prstGeom>
            <a:solidFill>
              <a:srgbClr val="339966"/>
            </a:solidFill>
            <a:ln w="2540">
              <a:solidFill>
                <a:srgbClr val="33996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4859608" y="3964825"/>
              <a:ext cx="20665" cy="10332"/>
            </a:xfrm>
            <a:prstGeom prst="rect">
              <a:avLst/>
            </a:prstGeom>
            <a:solidFill>
              <a:srgbClr val="339966"/>
            </a:solidFill>
            <a:ln w="2540">
              <a:solidFill>
                <a:srgbClr val="33996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3624901" y="5070379"/>
              <a:ext cx="37455" cy="10332"/>
            </a:xfrm>
            <a:prstGeom prst="rect">
              <a:avLst/>
            </a:prstGeom>
            <a:solidFill>
              <a:srgbClr val="003300"/>
            </a:solidFill>
            <a:ln w="2540">
              <a:solidFill>
                <a:srgbClr val="0033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3870292" y="4907646"/>
              <a:ext cx="36163" cy="10332"/>
            </a:xfrm>
            <a:prstGeom prst="rect">
              <a:avLst/>
            </a:prstGeom>
            <a:solidFill>
              <a:srgbClr val="003300"/>
            </a:solidFill>
            <a:ln w="2540">
              <a:solidFill>
                <a:srgbClr val="0033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4421777" y="4775909"/>
              <a:ext cx="36163" cy="11624"/>
            </a:xfrm>
            <a:prstGeom prst="rect">
              <a:avLst/>
            </a:prstGeom>
            <a:solidFill>
              <a:srgbClr val="003300"/>
            </a:solidFill>
            <a:ln w="2540">
              <a:solidFill>
                <a:srgbClr val="0033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10" name="Rectangle 34"/>
            <p:cNvSpPr>
              <a:spLocks noChangeArrowheads="1"/>
            </p:cNvSpPr>
            <p:nvPr/>
          </p:nvSpPr>
          <p:spPr bwMode="auto">
            <a:xfrm>
              <a:off x="4952598" y="4321289"/>
              <a:ext cx="36163" cy="10332"/>
            </a:xfrm>
            <a:prstGeom prst="rect">
              <a:avLst/>
            </a:prstGeom>
            <a:solidFill>
              <a:srgbClr val="003300"/>
            </a:solidFill>
            <a:ln w="2540">
              <a:solidFill>
                <a:srgbClr val="0033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09" name="Rectangle 33"/>
            <p:cNvSpPr>
              <a:spLocks noChangeArrowheads="1"/>
            </p:cNvSpPr>
            <p:nvPr/>
          </p:nvSpPr>
          <p:spPr bwMode="auto">
            <a:xfrm>
              <a:off x="5442090" y="3577365"/>
              <a:ext cx="36163" cy="10332"/>
            </a:xfrm>
            <a:prstGeom prst="rect">
              <a:avLst/>
            </a:prstGeom>
            <a:solidFill>
              <a:srgbClr val="003300"/>
            </a:solidFill>
            <a:ln w="2540">
              <a:solidFill>
                <a:srgbClr val="0033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08" name="Freeform 32"/>
            <p:cNvSpPr>
              <a:spLocks/>
            </p:cNvSpPr>
            <p:nvPr/>
          </p:nvSpPr>
          <p:spPr bwMode="auto">
            <a:xfrm>
              <a:off x="3614568" y="5022592"/>
              <a:ext cx="30997" cy="3099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4" y="12"/>
                </a:cxn>
                <a:cxn ang="0">
                  <a:pos x="12" y="24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33300"/>
            </a:solidFill>
            <a:ln w="2540">
              <a:solidFill>
                <a:srgbClr val="33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07" name="Freeform 31"/>
            <p:cNvSpPr>
              <a:spLocks/>
            </p:cNvSpPr>
            <p:nvPr/>
          </p:nvSpPr>
          <p:spPr bwMode="auto">
            <a:xfrm>
              <a:off x="3865126" y="4991595"/>
              <a:ext cx="30997" cy="3099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4" y="12"/>
                </a:cxn>
                <a:cxn ang="0">
                  <a:pos x="12" y="24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33300"/>
            </a:solidFill>
            <a:ln w="2540">
              <a:solidFill>
                <a:srgbClr val="33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06" name="Freeform 30"/>
            <p:cNvSpPr>
              <a:spLocks/>
            </p:cNvSpPr>
            <p:nvPr/>
          </p:nvSpPr>
          <p:spPr bwMode="auto">
            <a:xfrm>
              <a:off x="4370116" y="4859859"/>
              <a:ext cx="30997" cy="3228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4" y="13"/>
                </a:cxn>
                <a:cxn ang="0">
                  <a:pos x="12" y="25"/>
                </a:cxn>
                <a:cxn ang="0">
                  <a:pos x="0" y="13"/>
                </a:cxn>
                <a:cxn ang="0">
                  <a:pos x="12" y="0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24" y="13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33300"/>
            </a:solidFill>
            <a:ln w="2540">
              <a:solidFill>
                <a:srgbClr val="33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05" name="Freeform 29"/>
            <p:cNvSpPr>
              <a:spLocks/>
            </p:cNvSpPr>
            <p:nvPr/>
          </p:nvSpPr>
          <p:spPr bwMode="auto">
            <a:xfrm>
              <a:off x="4832485" y="4410405"/>
              <a:ext cx="32288" cy="3099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5" y="12"/>
                </a:cxn>
                <a:cxn ang="0">
                  <a:pos x="13" y="24"/>
                </a:cxn>
                <a:cxn ang="0">
                  <a:pos x="0" y="12"/>
                </a:cxn>
                <a:cxn ang="0">
                  <a:pos x="13" y="0"/>
                </a:cxn>
              </a:cxnLst>
              <a:rect l="0" t="0" r="r" b="b"/>
              <a:pathLst>
                <a:path w="25" h="24">
                  <a:moveTo>
                    <a:pt x="13" y="0"/>
                  </a:moveTo>
                  <a:lnTo>
                    <a:pt x="25" y="12"/>
                  </a:lnTo>
                  <a:lnTo>
                    <a:pt x="13" y="24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333300"/>
            </a:solidFill>
            <a:ln w="2540">
              <a:solidFill>
                <a:srgbClr val="33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04" name="Rectangle 28"/>
            <p:cNvSpPr>
              <a:spLocks noChangeArrowheads="1"/>
            </p:cNvSpPr>
            <p:nvPr/>
          </p:nvSpPr>
          <p:spPr bwMode="auto">
            <a:xfrm>
              <a:off x="3650731" y="5091043"/>
              <a:ext cx="32288" cy="30997"/>
            </a:xfrm>
            <a:prstGeom prst="rect">
              <a:avLst/>
            </a:prstGeom>
            <a:solidFill>
              <a:srgbClr val="993300"/>
            </a:solidFill>
            <a:ln w="2540">
              <a:solidFill>
                <a:srgbClr val="9933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03" name="Rectangle 27"/>
            <p:cNvSpPr>
              <a:spLocks noChangeArrowheads="1"/>
            </p:cNvSpPr>
            <p:nvPr/>
          </p:nvSpPr>
          <p:spPr bwMode="auto">
            <a:xfrm>
              <a:off x="3849628" y="4604135"/>
              <a:ext cx="30997" cy="30997"/>
            </a:xfrm>
            <a:prstGeom prst="rect">
              <a:avLst/>
            </a:prstGeom>
            <a:solidFill>
              <a:srgbClr val="993300"/>
            </a:solidFill>
            <a:ln w="2540">
              <a:solidFill>
                <a:srgbClr val="9933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02" name="Rectangle 26"/>
            <p:cNvSpPr>
              <a:spLocks noChangeArrowheads="1"/>
            </p:cNvSpPr>
            <p:nvPr/>
          </p:nvSpPr>
          <p:spPr bwMode="auto">
            <a:xfrm>
              <a:off x="4370116" y="4310957"/>
              <a:ext cx="30997" cy="30997"/>
            </a:xfrm>
            <a:prstGeom prst="rect">
              <a:avLst/>
            </a:prstGeom>
            <a:solidFill>
              <a:srgbClr val="993300"/>
            </a:solidFill>
            <a:ln w="2540">
              <a:solidFill>
                <a:srgbClr val="9933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01" name="Rectangle 25"/>
            <p:cNvSpPr>
              <a:spLocks noChangeArrowheads="1"/>
            </p:cNvSpPr>
            <p:nvPr/>
          </p:nvSpPr>
          <p:spPr bwMode="auto">
            <a:xfrm>
              <a:off x="4849275" y="4048775"/>
              <a:ext cx="30997" cy="30997"/>
            </a:xfrm>
            <a:prstGeom prst="rect">
              <a:avLst/>
            </a:prstGeom>
            <a:solidFill>
              <a:srgbClr val="993300"/>
            </a:solidFill>
            <a:ln w="2540">
              <a:solidFill>
                <a:srgbClr val="9933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600" name="Rectangle 24"/>
            <p:cNvSpPr>
              <a:spLocks noChangeArrowheads="1"/>
            </p:cNvSpPr>
            <p:nvPr/>
          </p:nvSpPr>
          <p:spPr bwMode="auto">
            <a:xfrm>
              <a:off x="5347808" y="3304851"/>
              <a:ext cx="32288" cy="30997"/>
            </a:xfrm>
            <a:prstGeom prst="rect">
              <a:avLst/>
            </a:prstGeom>
            <a:solidFill>
              <a:srgbClr val="993300"/>
            </a:solidFill>
            <a:ln w="2540">
              <a:solidFill>
                <a:srgbClr val="9933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598" name="Rectangle 22"/>
            <p:cNvSpPr>
              <a:spLocks noChangeArrowheads="1"/>
            </p:cNvSpPr>
            <p:nvPr/>
          </p:nvSpPr>
          <p:spPr bwMode="auto">
            <a:xfrm>
              <a:off x="2496100" y="5404886"/>
              <a:ext cx="58119" cy="387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97" name="Rectangle 21"/>
            <p:cNvSpPr>
              <a:spLocks noChangeArrowheads="1"/>
            </p:cNvSpPr>
            <p:nvPr/>
          </p:nvSpPr>
          <p:spPr bwMode="auto">
            <a:xfrm>
              <a:off x="2496100" y="5017426"/>
              <a:ext cx="58119" cy="387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96" name="Rectangle 20"/>
            <p:cNvSpPr>
              <a:spLocks noChangeArrowheads="1"/>
            </p:cNvSpPr>
            <p:nvPr/>
          </p:nvSpPr>
          <p:spPr bwMode="auto">
            <a:xfrm>
              <a:off x="2496100" y="4624799"/>
              <a:ext cx="58119" cy="387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95" name="Rectangle 19"/>
            <p:cNvSpPr>
              <a:spLocks noChangeArrowheads="1"/>
            </p:cNvSpPr>
            <p:nvPr/>
          </p:nvSpPr>
          <p:spPr bwMode="auto">
            <a:xfrm>
              <a:off x="2496100" y="4237339"/>
              <a:ext cx="58119" cy="387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94" name="Rectangle 18"/>
            <p:cNvSpPr>
              <a:spLocks noChangeArrowheads="1"/>
            </p:cNvSpPr>
            <p:nvPr/>
          </p:nvSpPr>
          <p:spPr bwMode="auto">
            <a:xfrm>
              <a:off x="2496100" y="3849879"/>
              <a:ext cx="58119" cy="387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93" name="Rectangle 17"/>
            <p:cNvSpPr>
              <a:spLocks noChangeArrowheads="1"/>
            </p:cNvSpPr>
            <p:nvPr/>
          </p:nvSpPr>
          <p:spPr bwMode="auto">
            <a:xfrm>
              <a:off x="2496100" y="3457252"/>
              <a:ext cx="58119" cy="387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92" name="Rectangle 16"/>
            <p:cNvSpPr>
              <a:spLocks noChangeArrowheads="1"/>
            </p:cNvSpPr>
            <p:nvPr/>
          </p:nvSpPr>
          <p:spPr bwMode="auto">
            <a:xfrm>
              <a:off x="2496100" y="3069792"/>
              <a:ext cx="58119" cy="387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>
              <a:off x="2496100" y="2677166"/>
              <a:ext cx="58119" cy="387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2496100" y="2288414"/>
              <a:ext cx="58119" cy="387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2599422" y="5557287"/>
              <a:ext cx="58119" cy="387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3088914" y="5557287"/>
              <a:ext cx="58119" cy="387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3578405" y="5557287"/>
              <a:ext cx="58119" cy="387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4067897" y="5557287"/>
              <a:ext cx="58119" cy="387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4562555" y="5557287"/>
              <a:ext cx="58119" cy="387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5052046" y="5557287"/>
              <a:ext cx="58119" cy="387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5541538" y="5557287"/>
              <a:ext cx="58119" cy="387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6029738" y="5557287"/>
              <a:ext cx="58119" cy="387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6519230" y="5557287"/>
              <a:ext cx="58119" cy="387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78" name="Freeform 2"/>
            <p:cNvSpPr>
              <a:spLocks noEditPoints="1"/>
            </p:cNvSpPr>
            <p:nvPr/>
          </p:nvSpPr>
          <p:spPr bwMode="auto">
            <a:xfrm>
              <a:off x="2620087" y="2843773"/>
              <a:ext cx="3306328" cy="2619232"/>
            </a:xfrm>
            <a:custGeom>
              <a:avLst/>
              <a:gdLst/>
              <a:ahLst/>
              <a:cxnLst>
                <a:cxn ang="0">
                  <a:pos x="25" y="2007"/>
                </a:cxn>
                <a:cxn ang="0">
                  <a:pos x="69" y="1975"/>
                </a:cxn>
                <a:cxn ang="0">
                  <a:pos x="113" y="1938"/>
                </a:cxn>
                <a:cxn ang="0">
                  <a:pos x="170" y="1898"/>
                </a:cxn>
                <a:cxn ang="0">
                  <a:pos x="214" y="1857"/>
                </a:cxn>
                <a:cxn ang="0">
                  <a:pos x="254" y="1825"/>
                </a:cxn>
                <a:cxn ang="0">
                  <a:pos x="291" y="1797"/>
                </a:cxn>
                <a:cxn ang="0">
                  <a:pos x="311" y="1780"/>
                </a:cxn>
                <a:cxn ang="0">
                  <a:pos x="355" y="1744"/>
                </a:cxn>
                <a:cxn ang="0">
                  <a:pos x="399" y="1711"/>
                </a:cxn>
                <a:cxn ang="0">
                  <a:pos x="448" y="1675"/>
                </a:cxn>
                <a:cxn ang="0">
                  <a:pos x="500" y="1634"/>
                </a:cxn>
                <a:cxn ang="0">
                  <a:pos x="545" y="1594"/>
                </a:cxn>
                <a:cxn ang="0">
                  <a:pos x="589" y="1561"/>
                </a:cxn>
                <a:cxn ang="0">
                  <a:pos x="621" y="1533"/>
                </a:cxn>
                <a:cxn ang="0">
                  <a:pos x="645" y="1517"/>
                </a:cxn>
                <a:cxn ang="0">
                  <a:pos x="690" y="1480"/>
                </a:cxn>
                <a:cxn ang="0">
                  <a:pos x="734" y="1448"/>
                </a:cxn>
                <a:cxn ang="0">
                  <a:pos x="778" y="1411"/>
                </a:cxn>
                <a:cxn ang="0">
                  <a:pos x="835" y="1371"/>
                </a:cxn>
                <a:cxn ang="0">
                  <a:pos x="879" y="1334"/>
                </a:cxn>
                <a:cxn ang="0">
                  <a:pos x="919" y="1298"/>
                </a:cxn>
                <a:cxn ang="0">
                  <a:pos x="956" y="1269"/>
                </a:cxn>
                <a:cxn ang="0">
                  <a:pos x="976" y="1253"/>
                </a:cxn>
                <a:cxn ang="0">
                  <a:pos x="1020" y="1217"/>
                </a:cxn>
                <a:cxn ang="0">
                  <a:pos x="1064" y="1184"/>
                </a:cxn>
                <a:cxn ang="0">
                  <a:pos x="1113" y="1148"/>
                </a:cxn>
                <a:cxn ang="0">
                  <a:pos x="1165" y="1107"/>
                </a:cxn>
                <a:cxn ang="0">
                  <a:pos x="1210" y="1071"/>
                </a:cxn>
                <a:cxn ang="0">
                  <a:pos x="1254" y="1034"/>
                </a:cxn>
                <a:cxn ang="0">
                  <a:pos x="1286" y="1006"/>
                </a:cxn>
                <a:cxn ang="0">
                  <a:pos x="1310" y="990"/>
                </a:cxn>
                <a:cxn ang="0">
                  <a:pos x="1355" y="953"/>
                </a:cxn>
                <a:cxn ang="0">
                  <a:pos x="1399" y="921"/>
                </a:cxn>
                <a:cxn ang="0">
                  <a:pos x="1443" y="888"/>
                </a:cxn>
                <a:cxn ang="0">
                  <a:pos x="1500" y="844"/>
                </a:cxn>
                <a:cxn ang="0">
                  <a:pos x="1544" y="807"/>
                </a:cxn>
                <a:cxn ang="0">
                  <a:pos x="1584" y="771"/>
                </a:cxn>
                <a:cxn ang="0">
                  <a:pos x="1621" y="742"/>
                </a:cxn>
                <a:cxn ang="0">
                  <a:pos x="1641" y="726"/>
                </a:cxn>
                <a:cxn ang="0">
                  <a:pos x="1685" y="690"/>
                </a:cxn>
                <a:cxn ang="0">
                  <a:pos x="1730" y="657"/>
                </a:cxn>
                <a:cxn ang="0">
                  <a:pos x="1778" y="625"/>
                </a:cxn>
                <a:cxn ang="0">
                  <a:pos x="1830" y="580"/>
                </a:cxn>
                <a:cxn ang="0">
                  <a:pos x="1875" y="544"/>
                </a:cxn>
                <a:cxn ang="0">
                  <a:pos x="1919" y="507"/>
                </a:cxn>
                <a:cxn ang="0">
                  <a:pos x="1951" y="479"/>
                </a:cxn>
                <a:cxn ang="0">
                  <a:pos x="1975" y="463"/>
                </a:cxn>
                <a:cxn ang="0">
                  <a:pos x="2020" y="426"/>
                </a:cxn>
                <a:cxn ang="0">
                  <a:pos x="2064" y="394"/>
                </a:cxn>
                <a:cxn ang="0">
                  <a:pos x="2108" y="361"/>
                </a:cxn>
                <a:cxn ang="0">
                  <a:pos x="2165" y="317"/>
                </a:cxn>
                <a:cxn ang="0">
                  <a:pos x="2209" y="280"/>
                </a:cxn>
                <a:cxn ang="0">
                  <a:pos x="2250" y="244"/>
                </a:cxn>
                <a:cxn ang="0">
                  <a:pos x="2286" y="215"/>
                </a:cxn>
                <a:cxn ang="0">
                  <a:pos x="2306" y="199"/>
                </a:cxn>
                <a:cxn ang="0">
                  <a:pos x="2350" y="162"/>
                </a:cxn>
                <a:cxn ang="0">
                  <a:pos x="2395" y="130"/>
                </a:cxn>
                <a:cxn ang="0">
                  <a:pos x="2443" y="98"/>
                </a:cxn>
                <a:cxn ang="0">
                  <a:pos x="2495" y="53"/>
                </a:cxn>
                <a:cxn ang="0">
                  <a:pos x="2540" y="17"/>
                </a:cxn>
              </a:cxnLst>
              <a:rect l="0" t="0" r="r" b="b"/>
              <a:pathLst>
                <a:path w="2560" h="2028">
                  <a:moveTo>
                    <a:pt x="0" y="2024"/>
                  </a:moveTo>
                  <a:lnTo>
                    <a:pt x="12" y="2015"/>
                  </a:lnTo>
                  <a:lnTo>
                    <a:pt x="12" y="2020"/>
                  </a:lnTo>
                  <a:lnTo>
                    <a:pt x="4" y="2028"/>
                  </a:lnTo>
                  <a:lnTo>
                    <a:pt x="0" y="2028"/>
                  </a:lnTo>
                  <a:lnTo>
                    <a:pt x="0" y="2024"/>
                  </a:lnTo>
                  <a:close/>
                  <a:moveTo>
                    <a:pt x="25" y="2007"/>
                  </a:moveTo>
                  <a:lnTo>
                    <a:pt x="33" y="1999"/>
                  </a:lnTo>
                  <a:lnTo>
                    <a:pt x="37" y="1999"/>
                  </a:lnTo>
                  <a:lnTo>
                    <a:pt x="37" y="2003"/>
                  </a:lnTo>
                  <a:lnTo>
                    <a:pt x="25" y="2011"/>
                  </a:lnTo>
                  <a:lnTo>
                    <a:pt x="25" y="2007"/>
                  </a:lnTo>
                  <a:close/>
                  <a:moveTo>
                    <a:pt x="45" y="1991"/>
                  </a:moveTo>
                  <a:lnTo>
                    <a:pt x="57" y="1983"/>
                  </a:lnTo>
                  <a:lnTo>
                    <a:pt x="49" y="1991"/>
                  </a:lnTo>
                  <a:lnTo>
                    <a:pt x="45" y="1991"/>
                  </a:lnTo>
                  <a:close/>
                  <a:moveTo>
                    <a:pt x="69" y="1971"/>
                  </a:moveTo>
                  <a:lnTo>
                    <a:pt x="77" y="1963"/>
                  </a:lnTo>
                  <a:lnTo>
                    <a:pt x="81" y="1963"/>
                  </a:lnTo>
                  <a:lnTo>
                    <a:pt x="81" y="1967"/>
                  </a:lnTo>
                  <a:lnTo>
                    <a:pt x="69" y="1975"/>
                  </a:lnTo>
                  <a:lnTo>
                    <a:pt x="69" y="1971"/>
                  </a:lnTo>
                  <a:close/>
                  <a:moveTo>
                    <a:pt x="89" y="1955"/>
                  </a:moveTo>
                  <a:lnTo>
                    <a:pt x="101" y="1947"/>
                  </a:lnTo>
                  <a:lnTo>
                    <a:pt x="101" y="1951"/>
                  </a:lnTo>
                  <a:lnTo>
                    <a:pt x="93" y="1959"/>
                  </a:lnTo>
                  <a:lnTo>
                    <a:pt x="89" y="1959"/>
                  </a:lnTo>
                  <a:lnTo>
                    <a:pt x="89" y="1955"/>
                  </a:lnTo>
                  <a:close/>
                  <a:moveTo>
                    <a:pt x="113" y="1938"/>
                  </a:moveTo>
                  <a:lnTo>
                    <a:pt x="121" y="1930"/>
                  </a:lnTo>
                  <a:lnTo>
                    <a:pt x="125" y="1930"/>
                  </a:lnTo>
                  <a:lnTo>
                    <a:pt x="113" y="1938"/>
                  </a:lnTo>
                  <a:close/>
                  <a:moveTo>
                    <a:pt x="133" y="1918"/>
                  </a:moveTo>
                  <a:lnTo>
                    <a:pt x="145" y="1910"/>
                  </a:lnTo>
                  <a:lnTo>
                    <a:pt x="145" y="1914"/>
                  </a:lnTo>
                  <a:lnTo>
                    <a:pt x="137" y="1922"/>
                  </a:lnTo>
                  <a:lnTo>
                    <a:pt x="133" y="1922"/>
                  </a:lnTo>
                  <a:lnTo>
                    <a:pt x="133" y="1918"/>
                  </a:lnTo>
                  <a:close/>
                  <a:moveTo>
                    <a:pt x="158" y="1902"/>
                  </a:moveTo>
                  <a:lnTo>
                    <a:pt x="166" y="1894"/>
                  </a:lnTo>
                  <a:lnTo>
                    <a:pt x="170" y="1894"/>
                  </a:lnTo>
                  <a:lnTo>
                    <a:pt x="170" y="1898"/>
                  </a:lnTo>
                  <a:lnTo>
                    <a:pt x="158" y="1906"/>
                  </a:lnTo>
                  <a:lnTo>
                    <a:pt x="158" y="1902"/>
                  </a:lnTo>
                  <a:close/>
                  <a:moveTo>
                    <a:pt x="178" y="1886"/>
                  </a:moveTo>
                  <a:lnTo>
                    <a:pt x="190" y="1878"/>
                  </a:lnTo>
                  <a:lnTo>
                    <a:pt x="182" y="1886"/>
                  </a:lnTo>
                  <a:lnTo>
                    <a:pt x="178" y="1886"/>
                  </a:lnTo>
                  <a:close/>
                  <a:moveTo>
                    <a:pt x="202" y="1865"/>
                  </a:moveTo>
                  <a:lnTo>
                    <a:pt x="210" y="1857"/>
                  </a:lnTo>
                  <a:lnTo>
                    <a:pt x="214" y="1857"/>
                  </a:lnTo>
                  <a:lnTo>
                    <a:pt x="214" y="1861"/>
                  </a:lnTo>
                  <a:lnTo>
                    <a:pt x="202" y="1870"/>
                  </a:lnTo>
                  <a:lnTo>
                    <a:pt x="202" y="1865"/>
                  </a:lnTo>
                  <a:close/>
                  <a:moveTo>
                    <a:pt x="222" y="1849"/>
                  </a:moveTo>
                  <a:lnTo>
                    <a:pt x="234" y="1841"/>
                  </a:lnTo>
                  <a:lnTo>
                    <a:pt x="234" y="1845"/>
                  </a:lnTo>
                  <a:lnTo>
                    <a:pt x="226" y="1853"/>
                  </a:lnTo>
                  <a:lnTo>
                    <a:pt x="222" y="1853"/>
                  </a:lnTo>
                  <a:lnTo>
                    <a:pt x="222" y="1849"/>
                  </a:lnTo>
                  <a:close/>
                  <a:moveTo>
                    <a:pt x="246" y="1833"/>
                  </a:moveTo>
                  <a:lnTo>
                    <a:pt x="254" y="1825"/>
                  </a:lnTo>
                  <a:lnTo>
                    <a:pt x="258" y="1825"/>
                  </a:lnTo>
                  <a:lnTo>
                    <a:pt x="246" y="1833"/>
                  </a:lnTo>
                  <a:close/>
                  <a:moveTo>
                    <a:pt x="266" y="1813"/>
                  </a:moveTo>
                  <a:lnTo>
                    <a:pt x="279" y="1805"/>
                  </a:lnTo>
                  <a:lnTo>
                    <a:pt x="279" y="1809"/>
                  </a:lnTo>
                  <a:lnTo>
                    <a:pt x="270" y="1817"/>
                  </a:lnTo>
                  <a:lnTo>
                    <a:pt x="266" y="1817"/>
                  </a:lnTo>
                  <a:lnTo>
                    <a:pt x="266" y="1813"/>
                  </a:lnTo>
                  <a:close/>
                  <a:moveTo>
                    <a:pt x="291" y="1797"/>
                  </a:moveTo>
                  <a:lnTo>
                    <a:pt x="299" y="1788"/>
                  </a:lnTo>
                  <a:lnTo>
                    <a:pt x="303" y="1788"/>
                  </a:lnTo>
                  <a:lnTo>
                    <a:pt x="303" y="1792"/>
                  </a:lnTo>
                  <a:lnTo>
                    <a:pt x="291" y="1801"/>
                  </a:lnTo>
                  <a:lnTo>
                    <a:pt x="291" y="1797"/>
                  </a:lnTo>
                  <a:close/>
                  <a:moveTo>
                    <a:pt x="311" y="1780"/>
                  </a:moveTo>
                  <a:lnTo>
                    <a:pt x="323" y="1772"/>
                  </a:lnTo>
                  <a:lnTo>
                    <a:pt x="315" y="1780"/>
                  </a:lnTo>
                  <a:lnTo>
                    <a:pt x="311" y="1780"/>
                  </a:lnTo>
                  <a:close/>
                  <a:moveTo>
                    <a:pt x="335" y="1760"/>
                  </a:moveTo>
                  <a:lnTo>
                    <a:pt x="343" y="1752"/>
                  </a:lnTo>
                  <a:lnTo>
                    <a:pt x="347" y="1752"/>
                  </a:lnTo>
                  <a:lnTo>
                    <a:pt x="347" y="1756"/>
                  </a:lnTo>
                  <a:lnTo>
                    <a:pt x="335" y="1764"/>
                  </a:lnTo>
                  <a:lnTo>
                    <a:pt x="335" y="1760"/>
                  </a:lnTo>
                  <a:close/>
                  <a:moveTo>
                    <a:pt x="355" y="1744"/>
                  </a:moveTo>
                  <a:lnTo>
                    <a:pt x="367" y="1736"/>
                  </a:lnTo>
                  <a:lnTo>
                    <a:pt x="367" y="1740"/>
                  </a:lnTo>
                  <a:lnTo>
                    <a:pt x="359" y="1748"/>
                  </a:lnTo>
                  <a:lnTo>
                    <a:pt x="355" y="1748"/>
                  </a:lnTo>
                  <a:lnTo>
                    <a:pt x="355" y="1744"/>
                  </a:lnTo>
                  <a:close/>
                  <a:moveTo>
                    <a:pt x="379" y="1728"/>
                  </a:moveTo>
                  <a:lnTo>
                    <a:pt x="387" y="1719"/>
                  </a:lnTo>
                  <a:lnTo>
                    <a:pt x="391" y="1719"/>
                  </a:lnTo>
                  <a:lnTo>
                    <a:pt x="379" y="1728"/>
                  </a:lnTo>
                  <a:close/>
                  <a:moveTo>
                    <a:pt x="399" y="1707"/>
                  </a:moveTo>
                  <a:lnTo>
                    <a:pt x="412" y="1699"/>
                  </a:lnTo>
                  <a:lnTo>
                    <a:pt x="412" y="1703"/>
                  </a:lnTo>
                  <a:lnTo>
                    <a:pt x="403" y="1711"/>
                  </a:lnTo>
                  <a:lnTo>
                    <a:pt x="399" y="1711"/>
                  </a:lnTo>
                  <a:lnTo>
                    <a:pt x="399" y="1707"/>
                  </a:lnTo>
                  <a:close/>
                  <a:moveTo>
                    <a:pt x="424" y="1691"/>
                  </a:moveTo>
                  <a:lnTo>
                    <a:pt x="432" y="1683"/>
                  </a:lnTo>
                  <a:lnTo>
                    <a:pt x="436" y="1683"/>
                  </a:lnTo>
                  <a:lnTo>
                    <a:pt x="436" y="1687"/>
                  </a:lnTo>
                  <a:lnTo>
                    <a:pt x="424" y="1695"/>
                  </a:lnTo>
                  <a:lnTo>
                    <a:pt x="424" y="1691"/>
                  </a:lnTo>
                  <a:close/>
                  <a:moveTo>
                    <a:pt x="444" y="1675"/>
                  </a:moveTo>
                  <a:lnTo>
                    <a:pt x="456" y="1667"/>
                  </a:lnTo>
                  <a:lnTo>
                    <a:pt x="456" y="1671"/>
                  </a:lnTo>
                  <a:lnTo>
                    <a:pt x="448" y="1675"/>
                  </a:lnTo>
                  <a:lnTo>
                    <a:pt x="444" y="1675"/>
                  </a:lnTo>
                  <a:close/>
                  <a:moveTo>
                    <a:pt x="468" y="1655"/>
                  </a:moveTo>
                  <a:lnTo>
                    <a:pt x="476" y="1646"/>
                  </a:lnTo>
                  <a:lnTo>
                    <a:pt x="480" y="1646"/>
                  </a:lnTo>
                  <a:lnTo>
                    <a:pt x="480" y="1651"/>
                  </a:lnTo>
                  <a:lnTo>
                    <a:pt x="468" y="1659"/>
                  </a:lnTo>
                  <a:lnTo>
                    <a:pt x="468" y="1655"/>
                  </a:lnTo>
                  <a:close/>
                  <a:moveTo>
                    <a:pt x="488" y="1638"/>
                  </a:moveTo>
                  <a:lnTo>
                    <a:pt x="500" y="1630"/>
                  </a:lnTo>
                  <a:lnTo>
                    <a:pt x="500" y="1634"/>
                  </a:lnTo>
                  <a:lnTo>
                    <a:pt x="492" y="1642"/>
                  </a:lnTo>
                  <a:lnTo>
                    <a:pt x="488" y="1642"/>
                  </a:lnTo>
                  <a:lnTo>
                    <a:pt x="488" y="1638"/>
                  </a:lnTo>
                  <a:close/>
                  <a:moveTo>
                    <a:pt x="512" y="1622"/>
                  </a:moveTo>
                  <a:lnTo>
                    <a:pt x="520" y="1614"/>
                  </a:lnTo>
                  <a:lnTo>
                    <a:pt x="524" y="1614"/>
                  </a:lnTo>
                  <a:lnTo>
                    <a:pt x="524" y="1618"/>
                  </a:lnTo>
                  <a:lnTo>
                    <a:pt x="512" y="1622"/>
                  </a:lnTo>
                  <a:close/>
                  <a:moveTo>
                    <a:pt x="532" y="1602"/>
                  </a:moveTo>
                  <a:lnTo>
                    <a:pt x="545" y="1594"/>
                  </a:lnTo>
                  <a:lnTo>
                    <a:pt x="545" y="1598"/>
                  </a:lnTo>
                  <a:lnTo>
                    <a:pt x="536" y="1606"/>
                  </a:lnTo>
                  <a:lnTo>
                    <a:pt x="532" y="1606"/>
                  </a:lnTo>
                  <a:lnTo>
                    <a:pt x="532" y="1602"/>
                  </a:lnTo>
                  <a:close/>
                  <a:moveTo>
                    <a:pt x="557" y="1586"/>
                  </a:moveTo>
                  <a:lnTo>
                    <a:pt x="565" y="1578"/>
                  </a:lnTo>
                  <a:lnTo>
                    <a:pt x="569" y="1578"/>
                  </a:lnTo>
                  <a:lnTo>
                    <a:pt x="569" y="1582"/>
                  </a:lnTo>
                  <a:lnTo>
                    <a:pt x="557" y="1590"/>
                  </a:lnTo>
                  <a:lnTo>
                    <a:pt x="557" y="1586"/>
                  </a:lnTo>
                  <a:close/>
                  <a:moveTo>
                    <a:pt x="577" y="1569"/>
                  </a:moveTo>
                  <a:lnTo>
                    <a:pt x="589" y="1561"/>
                  </a:lnTo>
                  <a:lnTo>
                    <a:pt x="589" y="1565"/>
                  </a:lnTo>
                  <a:lnTo>
                    <a:pt x="581" y="1569"/>
                  </a:lnTo>
                  <a:lnTo>
                    <a:pt x="577" y="1569"/>
                  </a:lnTo>
                  <a:close/>
                  <a:moveTo>
                    <a:pt x="601" y="1549"/>
                  </a:moveTo>
                  <a:lnTo>
                    <a:pt x="609" y="1541"/>
                  </a:lnTo>
                  <a:lnTo>
                    <a:pt x="613" y="1545"/>
                  </a:lnTo>
                  <a:lnTo>
                    <a:pt x="601" y="1553"/>
                  </a:lnTo>
                  <a:lnTo>
                    <a:pt x="601" y="1549"/>
                  </a:lnTo>
                  <a:close/>
                  <a:moveTo>
                    <a:pt x="621" y="1533"/>
                  </a:moveTo>
                  <a:lnTo>
                    <a:pt x="633" y="1525"/>
                  </a:lnTo>
                  <a:lnTo>
                    <a:pt x="633" y="1529"/>
                  </a:lnTo>
                  <a:lnTo>
                    <a:pt x="625" y="1537"/>
                  </a:lnTo>
                  <a:lnTo>
                    <a:pt x="621" y="1537"/>
                  </a:lnTo>
                  <a:lnTo>
                    <a:pt x="621" y="1533"/>
                  </a:lnTo>
                  <a:close/>
                  <a:moveTo>
                    <a:pt x="645" y="1517"/>
                  </a:moveTo>
                  <a:lnTo>
                    <a:pt x="653" y="1509"/>
                  </a:lnTo>
                  <a:lnTo>
                    <a:pt x="657" y="1509"/>
                  </a:lnTo>
                  <a:lnTo>
                    <a:pt x="657" y="1513"/>
                  </a:lnTo>
                  <a:lnTo>
                    <a:pt x="645" y="1517"/>
                  </a:lnTo>
                  <a:close/>
                  <a:moveTo>
                    <a:pt x="665" y="1496"/>
                  </a:moveTo>
                  <a:lnTo>
                    <a:pt x="678" y="1488"/>
                  </a:lnTo>
                  <a:lnTo>
                    <a:pt x="678" y="1492"/>
                  </a:lnTo>
                  <a:lnTo>
                    <a:pt x="669" y="1501"/>
                  </a:lnTo>
                  <a:lnTo>
                    <a:pt x="665" y="1501"/>
                  </a:lnTo>
                  <a:lnTo>
                    <a:pt x="665" y="1496"/>
                  </a:lnTo>
                  <a:close/>
                  <a:moveTo>
                    <a:pt x="690" y="1480"/>
                  </a:moveTo>
                  <a:lnTo>
                    <a:pt x="698" y="1472"/>
                  </a:lnTo>
                  <a:lnTo>
                    <a:pt x="702" y="1472"/>
                  </a:lnTo>
                  <a:lnTo>
                    <a:pt x="702" y="1476"/>
                  </a:lnTo>
                  <a:lnTo>
                    <a:pt x="690" y="1484"/>
                  </a:lnTo>
                  <a:lnTo>
                    <a:pt x="690" y="1480"/>
                  </a:lnTo>
                  <a:close/>
                  <a:moveTo>
                    <a:pt x="710" y="1464"/>
                  </a:moveTo>
                  <a:lnTo>
                    <a:pt x="722" y="1456"/>
                  </a:lnTo>
                  <a:lnTo>
                    <a:pt x="722" y="1460"/>
                  </a:lnTo>
                  <a:lnTo>
                    <a:pt x="714" y="1464"/>
                  </a:lnTo>
                  <a:lnTo>
                    <a:pt x="710" y="1464"/>
                  </a:lnTo>
                  <a:close/>
                  <a:moveTo>
                    <a:pt x="734" y="1444"/>
                  </a:moveTo>
                  <a:lnTo>
                    <a:pt x="742" y="1436"/>
                  </a:lnTo>
                  <a:lnTo>
                    <a:pt x="746" y="1440"/>
                  </a:lnTo>
                  <a:lnTo>
                    <a:pt x="734" y="1448"/>
                  </a:lnTo>
                  <a:lnTo>
                    <a:pt x="734" y="1444"/>
                  </a:lnTo>
                  <a:close/>
                  <a:moveTo>
                    <a:pt x="754" y="1428"/>
                  </a:moveTo>
                  <a:lnTo>
                    <a:pt x="766" y="1419"/>
                  </a:lnTo>
                  <a:lnTo>
                    <a:pt x="766" y="1423"/>
                  </a:lnTo>
                  <a:lnTo>
                    <a:pt x="758" y="1432"/>
                  </a:lnTo>
                  <a:lnTo>
                    <a:pt x="754" y="1432"/>
                  </a:lnTo>
                  <a:lnTo>
                    <a:pt x="754" y="1428"/>
                  </a:lnTo>
                  <a:close/>
                  <a:moveTo>
                    <a:pt x="778" y="1411"/>
                  </a:moveTo>
                  <a:lnTo>
                    <a:pt x="786" y="1403"/>
                  </a:lnTo>
                  <a:lnTo>
                    <a:pt x="790" y="1403"/>
                  </a:lnTo>
                  <a:lnTo>
                    <a:pt x="790" y="1407"/>
                  </a:lnTo>
                  <a:lnTo>
                    <a:pt x="778" y="1411"/>
                  </a:lnTo>
                  <a:close/>
                  <a:moveTo>
                    <a:pt x="798" y="1391"/>
                  </a:moveTo>
                  <a:lnTo>
                    <a:pt x="811" y="1383"/>
                  </a:lnTo>
                  <a:lnTo>
                    <a:pt x="811" y="1387"/>
                  </a:lnTo>
                  <a:lnTo>
                    <a:pt x="802" y="1395"/>
                  </a:lnTo>
                  <a:lnTo>
                    <a:pt x="798" y="1395"/>
                  </a:lnTo>
                  <a:lnTo>
                    <a:pt x="798" y="1391"/>
                  </a:lnTo>
                  <a:close/>
                  <a:moveTo>
                    <a:pt x="823" y="1375"/>
                  </a:moveTo>
                  <a:lnTo>
                    <a:pt x="831" y="1367"/>
                  </a:lnTo>
                  <a:lnTo>
                    <a:pt x="835" y="1367"/>
                  </a:lnTo>
                  <a:lnTo>
                    <a:pt x="835" y="1371"/>
                  </a:lnTo>
                  <a:lnTo>
                    <a:pt x="823" y="1379"/>
                  </a:lnTo>
                  <a:lnTo>
                    <a:pt x="823" y="1375"/>
                  </a:lnTo>
                  <a:close/>
                  <a:moveTo>
                    <a:pt x="843" y="1359"/>
                  </a:moveTo>
                  <a:lnTo>
                    <a:pt x="855" y="1351"/>
                  </a:lnTo>
                  <a:lnTo>
                    <a:pt x="855" y="1355"/>
                  </a:lnTo>
                  <a:lnTo>
                    <a:pt x="847" y="1359"/>
                  </a:lnTo>
                  <a:lnTo>
                    <a:pt x="843" y="1359"/>
                  </a:lnTo>
                  <a:close/>
                  <a:moveTo>
                    <a:pt x="867" y="1338"/>
                  </a:moveTo>
                  <a:lnTo>
                    <a:pt x="875" y="1330"/>
                  </a:lnTo>
                  <a:lnTo>
                    <a:pt x="879" y="1334"/>
                  </a:lnTo>
                  <a:lnTo>
                    <a:pt x="867" y="1342"/>
                  </a:lnTo>
                  <a:lnTo>
                    <a:pt x="867" y="1338"/>
                  </a:lnTo>
                  <a:close/>
                  <a:moveTo>
                    <a:pt x="887" y="1322"/>
                  </a:moveTo>
                  <a:lnTo>
                    <a:pt x="899" y="1314"/>
                  </a:lnTo>
                  <a:lnTo>
                    <a:pt x="899" y="1318"/>
                  </a:lnTo>
                  <a:lnTo>
                    <a:pt x="891" y="1326"/>
                  </a:lnTo>
                  <a:lnTo>
                    <a:pt x="887" y="1326"/>
                  </a:lnTo>
                  <a:lnTo>
                    <a:pt x="887" y="1322"/>
                  </a:lnTo>
                  <a:close/>
                  <a:moveTo>
                    <a:pt x="911" y="1306"/>
                  </a:moveTo>
                  <a:lnTo>
                    <a:pt x="919" y="1298"/>
                  </a:lnTo>
                  <a:lnTo>
                    <a:pt x="923" y="1298"/>
                  </a:lnTo>
                  <a:lnTo>
                    <a:pt x="923" y="1302"/>
                  </a:lnTo>
                  <a:lnTo>
                    <a:pt x="911" y="1306"/>
                  </a:lnTo>
                  <a:close/>
                  <a:moveTo>
                    <a:pt x="931" y="1286"/>
                  </a:moveTo>
                  <a:lnTo>
                    <a:pt x="944" y="1278"/>
                  </a:lnTo>
                  <a:lnTo>
                    <a:pt x="944" y="1282"/>
                  </a:lnTo>
                  <a:lnTo>
                    <a:pt x="936" y="1290"/>
                  </a:lnTo>
                  <a:lnTo>
                    <a:pt x="931" y="1290"/>
                  </a:lnTo>
                  <a:lnTo>
                    <a:pt x="931" y="1286"/>
                  </a:lnTo>
                  <a:close/>
                  <a:moveTo>
                    <a:pt x="956" y="1269"/>
                  </a:moveTo>
                  <a:lnTo>
                    <a:pt x="964" y="1261"/>
                  </a:lnTo>
                  <a:lnTo>
                    <a:pt x="968" y="1261"/>
                  </a:lnTo>
                  <a:lnTo>
                    <a:pt x="968" y="1265"/>
                  </a:lnTo>
                  <a:lnTo>
                    <a:pt x="956" y="1273"/>
                  </a:lnTo>
                  <a:lnTo>
                    <a:pt x="956" y="1269"/>
                  </a:lnTo>
                  <a:close/>
                  <a:moveTo>
                    <a:pt x="976" y="1253"/>
                  </a:moveTo>
                  <a:lnTo>
                    <a:pt x="988" y="1245"/>
                  </a:lnTo>
                  <a:lnTo>
                    <a:pt x="988" y="1249"/>
                  </a:lnTo>
                  <a:lnTo>
                    <a:pt x="980" y="1253"/>
                  </a:lnTo>
                  <a:lnTo>
                    <a:pt x="976" y="1253"/>
                  </a:lnTo>
                  <a:close/>
                  <a:moveTo>
                    <a:pt x="1000" y="1233"/>
                  </a:moveTo>
                  <a:lnTo>
                    <a:pt x="1008" y="1225"/>
                  </a:lnTo>
                  <a:lnTo>
                    <a:pt x="1012" y="1229"/>
                  </a:lnTo>
                  <a:lnTo>
                    <a:pt x="1000" y="1237"/>
                  </a:lnTo>
                  <a:lnTo>
                    <a:pt x="1000" y="1233"/>
                  </a:lnTo>
                  <a:close/>
                  <a:moveTo>
                    <a:pt x="1020" y="1217"/>
                  </a:moveTo>
                  <a:lnTo>
                    <a:pt x="1032" y="1209"/>
                  </a:lnTo>
                  <a:lnTo>
                    <a:pt x="1032" y="1213"/>
                  </a:lnTo>
                  <a:lnTo>
                    <a:pt x="1024" y="1221"/>
                  </a:lnTo>
                  <a:lnTo>
                    <a:pt x="1020" y="1221"/>
                  </a:lnTo>
                  <a:lnTo>
                    <a:pt x="1020" y="1217"/>
                  </a:lnTo>
                  <a:close/>
                  <a:moveTo>
                    <a:pt x="1044" y="1200"/>
                  </a:moveTo>
                  <a:lnTo>
                    <a:pt x="1052" y="1192"/>
                  </a:lnTo>
                  <a:lnTo>
                    <a:pt x="1056" y="1192"/>
                  </a:lnTo>
                  <a:lnTo>
                    <a:pt x="1056" y="1196"/>
                  </a:lnTo>
                  <a:lnTo>
                    <a:pt x="1044" y="1200"/>
                  </a:lnTo>
                  <a:close/>
                  <a:moveTo>
                    <a:pt x="1064" y="1180"/>
                  </a:moveTo>
                  <a:lnTo>
                    <a:pt x="1077" y="1176"/>
                  </a:lnTo>
                  <a:lnTo>
                    <a:pt x="1069" y="1184"/>
                  </a:lnTo>
                  <a:lnTo>
                    <a:pt x="1064" y="1184"/>
                  </a:lnTo>
                  <a:lnTo>
                    <a:pt x="1064" y="1180"/>
                  </a:lnTo>
                  <a:close/>
                  <a:moveTo>
                    <a:pt x="1089" y="1164"/>
                  </a:moveTo>
                  <a:lnTo>
                    <a:pt x="1097" y="1156"/>
                  </a:lnTo>
                  <a:lnTo>
                    <a:pt x="1101" y="1156"/>
                  </a:lnTo>
                  <a:lnTo>
                    <a:pt x="1101" y="1160"/>
                  </a:lnTo>
                  <a:lnTo>
                    <a:pt x="1089" y="1168"/>
                  </a:lnTo>
                  <a:lnTo>
                    <a:pt x="1089" y="1164"/>
                  </a:lnTo>
                  <a:close/>
                  <a:moveTo>
                    <a:pt x="1109" y="1148"/>
                  </a:moveTo>
                  <a:lnTo>
                    <a:pt x="1121" y="1140"/>
                  </a:lnTo>
                  <a:lnTo>
                    <a:pt x="1121" y="1144"/>
                  </a:lnTo>
                  <a:lnTo>
                    <a:pt x="1113" y="1148"/>
                  </a:lnTo>
                  <a:lnTo>
                    <a:pt x="1109" y="1148"/>
                  </a:lnTo>
                  <a:close/>
                  <a:moveTo>
                    <a:pt x="1133" y="1127"/>
                  </a:moveTo>
                  <a:lnTo>
                    <a:pt x="1141" y="1123"/>
                  </a:lnTo>
                  <a:lnTo>
                    <a:pt x="1145" y="1123"/>
                  </a:lnTo>
                  <a:lnTo>
                    <a:pt x="1133" y="1132"/>
                  </a:lnTo>
                  <a:lnTo>
                    <a:pt x="1133" y="1127"/>
                  </a:lnTo>
                  <a:close/>
                  <a:moveTo>
                    <a:pt x="1153" y="1111"/>
                  </a:moveTo>
                  <a:lnTo>
                    <a:pt x="1165" y="1103"/>
                  </a:lnTo>
                  <a:lnTo>
                    <a:pt x="1165" y="1107"/>
                  </a:lnTo>
                  <a:lnTo>
                    <a:pt x="1157" y="1115"/>
                  </a:lnTo>
                  <a:lnTo>
                    <a:pt x="1153" y="1115"/>
                  </a:lnTo>
                  <a:lnTo>
                    <a:pt x="1153" y="1111"/>
                  </a:lnTo>
                  <a:close/>
                  <a:moveTo>
                    <a:pt x="1177" y="1095"/>
                  </a:moveTo>
                  <a:lnTo>
                    <a:pt x="1185" y="1087"/>
                  </a:lnTo>
                  <a:lnTo>
                    <a:pt x="1189" y="1087"/>
                  </a:lnTo>
                  <a:lnTo>
                    <a:pt x="1189" y="1091"/>
                  </a:lnTo>
                  <a:lnTo>
                    <a:pt x="1177" y="1095"/>
                  </a:lnTo>
                  <a:close/>
                  <a:moveTo>
                    <a:pt x="1198" y="1075"/>
                  </a:moveTo>
                  <a:lnTo>
                    <a:pt x="1210" y="1071"/>
                  </a:lnTo>
                  <a:lnTo>
                    <a:pt x="1202" y="1079"/>
                  </a:lnTo>
                  <a:lnTo>
                    <a:pt x="1198" y="1079"/>
                  </a:lnTo>
                  <a:lnTo>
                    <a:pt x="1198" y="1075"/>
                  </a:lnTo>
                  <a:close/>
                  <a:moveTo>
                    <a:pt x="1222" y="1059"/>
                  </a:moveTo>
                  <a:lnTo>
                    <a:pt x="1230" y="1050"/>
                  </a:lnTo>
                  <a:lnTo>
                    <a:pt x="1234" y="1050"/>
                  </a:lnTo>
                  <a:lnTo>
                    <a:pt x="1234" y="1055"/>
                  </a:lnTo>
                  <a:lnTo>
                    <a:pt x="1222" y="1063"/>
                  </a:lnTo>
                  <a:lnTo>
                    <a:pt x="1222" y="1059"/>
                  </a:lnTo>
                  <a:close/>
                  <a:moveTo>
                    <a:pt x="1242" y="1042"/>
                  </a:moveTo>
                  <a:lnTo>
                    <a:pt x="1254" y="1034"/>
                  </a:lnTo>
                  <a:lnTo>
                    <a:pt x="1254" y="1038"/>
                  </a:lnTo>
                  <a:lnTo>
                    <a:pt x="1246" y="1046"/>
                  </a:lnTo>
                  <a:lnTo>
                    <a:pt x="1242" y="1042"/>
                  </a:lnTo>
                  <a:close/>
                  <a:moveTo>
                    <a:pt x="1266" y="1022"/>
                  </a:moveTo>
                  <a:lnTo>
                    <a:pt x="1274" y="1018"/>
                  </a:lnTo>
                  <a:lnTo>
                    <a:pt x="1278" y="1018"/>
                  </a:lnTo>
                  <a:lnTo>
                    <a:pt x="1266" y="1026"/>
                  </a:lnTo>
                  <a:lnTo>
                    <a:pt x="1266" y="1022"/>
                  </a:lnTo>
                  <a:close/>
                  <a:moveTo>
                    <a:pt x="1286" y="1006"/>
                  </a:moveTo>
                  <a:lnTo>
                    <a:pt x="1298" y="998"/>
                  </a:lnTo>
                  <a:lnTo>
                    <a:pt x="1298" y="1002"/>
                  </a:lnTo>
                  <a:lnTo>
                    <a:pt x="1290" y="1010"/>
                  </a:lnTo>
                  <a:lnTo>
                    <a:pt x="1286" y="1010"/>
                  </a:lnTo>
                  <a:lnTo>
                    <a:pt x="1286" y="1006"/>
                  </a:lnTo>
                  <a:close/>
                  <a:moveTo>
                    <a:pt x="1310" y="990"/>
                  </a:moveTo>
                  <a:lnTo>
                    <a:pt x="1318" y="982"/>
                  </a:lnTo>
                  <a:lnTo>
                    <a:pt x="1322" y="982"/>
                  </a:lnTo>
                  <a:lnTo>
                    <a:pt x="1322" y="986"/>
                  </a:lnTo>
                  <a:lnTo>
                    <a:pt x="1310" y="994"/>
                  </a:lnTo>
                  <a:lnTo>
                    <a:pt x="1310" y="990"/>
                  </a:lnTo>
                  <a:close/>
                  <a:moveTo>
                    <a:pt x="1331" y="969"/>
                  </a:moveTo>
                  <a:lnTo>
                    <a:pt x="1343" y="965"/>
                  </a:lnTo>
                  <a:lnTo>
                    <a:pt x="1335" y="973"/>
                  </a:lnTo>
                  <a:lnTo>
                    <a:pt x="1331" y="973"/>
                  </a:lnTo>
                  <a:lnTo>
                    <a:pt x="1331" y="969"/>
                  </a:lnTo>
                  <a:close/>
                  <a:moveTo>
                    <a:pt x="1355" y="953"/>
                  </a:moveTo>
                  <a:lnTo>
                    <a:pt x="1363" y="945"/>
                  </a:lnTo>
                  <a:lnTo>
                    <a:pt x="1367" y="945"/>
                  </a:lnTo>
                  <a:lnTo>
                    <a:pt x="1367" y="949"/>
                  </a:lnTo>
                  <a:lnTo>
                    <a:pt x="1355" y="957"/>
                  </a:lnTo>
                  <a:lnTo>
                    <a:pt x="1355" y="953"/>
                  </a:lnTo>
                  <a:close/>
                  <a:moveTo>
                    <a:pt x="1375" y="937"/>
                  </a:moveTo>
                  <a:lnTo>
                    <a:pt x="1387" y="929"/>
                  </a:lnTo>
                  <a:lnTo>
                    <a:pt x="1387" y="933"/>
                  </a:lnTo>
                  <a:lnTo>
                    <a:pt x="1379" y="941"/>
                  </a:lnTo>
                  <a:lnTo>
                    <a:pt x="1375" y="937"/>
                  </a:lnTo>
                  <a:close/>
                  <a:moveTo>
                    <a:pt x="1399" y="917"/>
                  </a:moveTo>
                  <a:lnTo>
                    <a:pt x="1407" y="913"/>
                  </a:lnTo>
                  <a:lnTo>
                    <a:pt x="1411" y="913"/>
                  </a:lnTo>
                  <a:lnTo>
                    <a:pt x="1399" y="921"/>
                  </a:lnTo>
                  <a:lnTo>
                    <a:pt x="1399" y="917"/>
                  </a:lnTo>
                  <a:close/>
                  <a:moveTo>
                    <a:pt x="1419" y="900"/>
                  </a:moveTo>
                  <a:lnTo>
                    <a:pt x="1431" y="892"/>
                  </a:lnTo>
                  <a:lnTo>
                    <a:pt x="1431" y="896"/>
                  </a:lnTo>
                  <a:lnTo>
                    <a:pt x="1423" y="904"/>
                  </a:lnTo>
                  <a:lnTo>
                    <a:pt x="1419" y="904"/>
                  </a:lnTo>
                  <a:lnTo>
                    <a:pt x="1419" y="900"/>
                  </a:lnTo>
                  <a:close/>
                  <a:moveTo>
                    <a:pt x="1443" y="884"/>
                  </a:moveTo>
                  <a:lnTo>
                    <a:pt x="1451" y="876"/>
                  </a:lnTo>
                  <a:lnTo>
                    <a:pt x="1455" y="876"/>
                  </a:lnTo>
                  <a:lnTo>
                    <a:pt x="1455" y="880"/>
                  </a:lnTo>
                  <a:lnTo>
                    <a:pt x="1443" y="888"/>
                  </a:lnTo>
                  <a:lnTo>
                    <a:pt x="1443" y="884"/>
                  </a:lnTo>
                  <a:close/>
                  <a:moveTo>
                    <a:pt x="1464" y="864"/>
                  </a:moveTo>
                  <a:lnTo>
                    <a:pt x="1476" y="860"/>
                  </a:lnTo>
                  <a:lnTo>
                    <a:pt x="1468" y="868"/>
                  </a:lnTo>
                  <a:lnTo>
                    <a:pt x="1464" y="868"/>
                  </a:lnTo>
                  <a:lnTo>
                    <a:pt x="1464" y="864"/>
                  </a:lnTo>
                  <a:close/>
                  <a:moveTo>
                    <a:pt x="1488" y="848"/>
                  </a:moveTo>
                  <a:lnTo>
                    <a:pt x="1496" y="840"/>
                  </a:lnTo>
                  <a:lnTo>
                    <a:pt x="1500" y="840"/>
                  </a:lnTo>
                  <a:lnTo>
                    <a:pt x="1500" y="844"/>
                  </a:lnTo>
                  <a:lnTo>
                    <a:pt x="1488" y="852"/>
                  </a:lnTo>
                  <a:lnTo>
                    <a:pt x="1488" y="848"/>
                  </a:lnTo>
                  <a:close/>
                  <a:moveTo>
                    <a:pt x="1508" y="832"/>
                  </a:moveTo>
                  <a:lnTo>
                    <a:pt x="1520" y="823"/>
                  </a:lnTo>
                  <a:lnTo>
                    <a:pt x="1520" y="827"/>
                  </a:lnTo>
                  <a:lnTo>
                    <a:pt x="1512" y="836"/>
                  </a:lnTo>
                  <a:lnTo>
                    <a:pt x="1508" y="832"/>
                  </a:lnTo>
                  <a:close/>
                  <a:moveTo>
                    <a:pt x="1532" y="811"/>
                  </a:moveTo>
                  <a:lnTo>
                    <a:pt x="1540" y="807"/>
                  </a:lnTo>
                  <a:lnTo>
                    <a:pt x="1544" y="807"/>
                  </a:lnTo>
                  <a:lnTo>
                    <a:pt x="1532" y="815"/>
                  </a:lnTo>
                  <a:lnTo>
                    <a:pt x="1532" y="811"/>
                  </a:lnTo>
                  <a:close/>
                  <a:moveTo>
                    <a:pt x="1552" y="795"/>
                  </a:moveTo>
                  <a:lnTo>
                    <a:pt x="1564" y="787"/>
                  </a:lnTo>
                  <a:lnTo>
                    <a:pt x="1564" y="791"/>
                  </a:lnTo>
                  <a:lnTo>
                    <a:pt x="1556" y="799"/>
                  </a:lnTo>
                  <a:lnTo>
                    <a:pt x="1552" y="799"/>
                  </a:lnTo>
                  <a:lnTo>
                    <a:pt x="1552" y="795"/>
                  </a:lnTo>
                  <a:close/>
                  <a:moveTo>
                    <a:pt x="1576" y="779"/>
                  </a:moveTo>
                  <a:lnTo>
                    <a:pt x="1584" y="771"/>
                  </a:lnTo>
                  <a:lnTo>
                    <a:pt x="1588" y="771"/>
                  </a:lnTo>
                  <a:lnTo>
                    <a:pt x="1588" y="775"/>
                  </a:lnTo>
                  <a:lnTo>
                    <a:pt x="1576" y="783"/>
                  </a:lnTo>
                  <a:lnTo>
                    <a:pt x="1576" y="779"/>
                  </a:lnTo>
                  <a:close/>
                  <a:moveTo>
                    <a:pt x="1597" y="759"/>
                  </a:moveTo>
                  <a:lnTo>
                    <a:pt x="1609" y="754"/>
                  </a:lnTo>
                  <a:lnTo>
                    <a:pt x="1601" y="763"/>
                  </a:lnTo>
                  <a:lnTo>
                    <a:pt x="1597" y="763"/>
                  </a:lnTo>
                  <a:lnTo>
                    <a:pt x="1597" y="759"/>
                  </a:lnTo>
                  <a:close/>
                  <a:moveTo>
                    <a:pt x="1621" y="742"/>
                  </a:moveTo>
                  <a:lnTo>
                    <a:pt x="1629" y="734"/>
                  </a:lnTo>
                  <a:lnTo>
                    <a:pt x="1633" y="734"/>
                  </a:lnTo>
                  <a:lnTo>
                    <a:pt x="1633" y="738"/>
                  </a:lnTo>
                  <a:lnTo>
                    <a:pt x="1621" y="746"/>
                  </a:lnTo>
                  <a:lnTo>
                    <a:pt x="1621" y="742"/>
                  </a:lnTo>
                  <a:close/>
                  <a:moveTo>
                    <a:pt x="1641" y="726"/>
                  </a:moveTo>
                  <a:lnTo>
                    <a:pt x="1653" y="718"/>
                  </a:lnTo>
                  <a:lnTo>
                    <a:pt x="1653" y="722"/>
                  </a:lnTo>
                  <a:lnTo>
                    <a:pt x="1645" y="730"/>
                  </a:lnTo>
                  <a:lnTo>
                    <a:pt x="1641" y="726"/>
                  </a:lnTo>
                  <a:close/>
                  <a:moveTo>
                    <a:pt x="1665" y="706"/>
                  </a:moveTo>
                  <a:lnTo>
                    <a:pt x="1673" y="702"/>
                  </a:lnTo>
                  <a:lnTo>
                    <a:pt x="1677" y="702"/>
                  </a:lnTo>
                  <a:lnTo>
                    <a:pt x="1665" y="710"/>
                  </a:lnTo>
                  <a:lnTo>
                    <a:pt x="1665" y="706"/>
                  </a:lnTo>
                  <a:close/>
                  <a:moveTo>
                    <a:pt x="1685" y="690"/>
                  </a:moveTo>
                  <a:lnTo>
                    <a:pt x="1697" y="681"/>
                  </a:lnTo>
                  <a:lnTo>
                    <a:pt x="1697" y="686"/>
                  </a:lnTo>
                  <a:lnTo>
                    <a:pt x="1689" y="694"/>
                  </a:lnTo>
                  <a:lnTo>
                    <a:pt x="1685" y="694"/>
                  </a:lnTo>
                  <a:lnTo>
                    <a:pt x="1685" y="690"/>
                  </a:lnTo>
                  <a:close/>
                  <a:moveTo>
                    <a:pt x="1709" y="673"/>
                  </a:moveTo>
                  <a:lnTo>
                    <a:pt x="1717" y="665"/>
                  </a:lnTo>
                  <a:lnTo>
                    <a:pt x="1721" y="665"/>
                  </a:lnTo>
                  <a:lnTo>
                    <a:pt x="1721" y="669"/>
                  </a:lnTo>
                  <a:lnTo>
                    <a:pt x="1709" y="677"/>
                  </a:lnTo>
                  <a:lnTo>
                    <a:pt x="1709" y="673"/>
                  </a:lnTo>
                  <a:close/>
                  <a:moveTo>
                    <a:pt x="1730" y="653"/>
                  </a:moveTo>
                  <a:lnTo>
                    <a:pt x="1742" y="649"/>
                  </a:lnTo>
                  <a:lnTo>
                    <a:pt x="1734" y="657"/>
                  </a:lnTo>
                  <a:lnTo>
                    <a:pt x="1730" y="657"/>
                  </a:lnTo>
                  <a:lnTo>
                    <a:pt x="1730" y="653"/>
                  </a:lnTo>
                  <a:close/>
                  <a:moveTo>
                    <a:pt x="1754" y="637"/>
                  </a:moveTo>
                  <a:lnTo>
                    <a:pt x="1762" y="629"/>
                  </a:lnTo>
                  <a:lnTo>
                    <a:pt x="1766" y="629"/>
                  </a:lnTo>
                  <a:lnTo>
                    <a:pt x="1766" y="633"/>
                  </a:lnTo>
                  <a:lnTo>
                    <a:pt x="1754" y="641"/>
                  </a:lnTo>
                  <a:lnTo>
                    <a:pt x="1754" y="637"/>
                  </a:lnTo>
                  <a:close/>
                  <a:moveTo>
                    <a:pt x="1774" y="621"/>
                  </a:moveTo>
                  <a:lnTo>
                    <a:pt x="1786" y="613"/>
                  </a:lnTo>
                  <a:lnTo>
                    <a:pt x="1786" y="617"/>
                  </a:lnTo>
                  <a:lnTo>
                    <a:pt x="1778" y="625"/>
                  </a:lnTo>
                  <a:lnTo>
                    <a:pt x="1774" y="625"/>
                  </a:lnTo>
                  <a:lnTo>
                    <a:pt x="1774" y="621"/>
                  </a:lnTo>
                  <a:close/>
                  <a:moveTo>
                    <a:pt x="1798" y="600"/>
                  </a:moveTo>
                  <a:lnTo>
                    <a:pt x="1806" y="596"/>
                  </a:lnTo>
                  <a:lnTo>
                    <a:pt x="1810" y="596"/>
                  </a:lnTo>
                  <a:lnTo>
                    <a:pt x="1798" y="604"/>
                  </a:lnTo>
                  <a:lnTo>
                    <a:pt x="1798" y="600"/>
                  </a:lnTo>
                  <a:close/>
                  <a:moveTo>
                    <a:pt x="1818" y="584"/>
                  </a:moveTo>
                  <a:lnTo>
                    <a:pt x="1830" y="576"/>
                  </a:lnTo>
                  <a:lnTo>
                    <a:pt x="1830" y="580"/>
                  </a:lnTo>
                  <a:lnTo>
                    <a:pt x="1822" y="588"/>
                  </a:lnTo>
                  <a:lnTo>
                    <a:pt x="1818" y="588"/>
                  </a:lnTo>
                  <a:lnTo>
                    <a:pt x="1818" y="584"/>
                  </a:lnTo>
                  <a:close/>
                  <a:moveTo>
                    <a:pt x="1842" y="568"/>
                  </a:moveTo>
                  <a:lnTo>
                    <a:pt x="1850" y="560"/>
                  </a:lnTo>
                  <a:lnTo>
                    <a:pt x="1854" y="560"/>
                  </a:lnTo>
                  <a:lnTo>
                    <a:pt x="1854" y="564"/>
                  </a:lnTo>
                  <a:lnTo>
                    <a:pt x="1842" y="572"/>
                  </a:lnTo>
                  <a:lnTo>
                    <a:pt x="1842" y="568"/>
                  </a:lnTo>
                  <a:close/>
                  <a:moveTo>
                    <a:pt x="1863" y="552"/>
                  </a:moveTo>
                  <a:lnTo>
                    <a:pt x="1875" y="544"/>
                  </a:lnTo>
                  <a:lnTo>
                    <a:pt x="1867" y="552"/>
                  </a:lnTo>
                  <a:lnTo>
                    <a:pt x="1863" y="552"/>
                  </a:lnTo>
                  <a:close/>
                  <a:moveTo>
                    <a:pt x="1887" y="531"/>
                  </a:moveTo>
                  <a:lnTo>
                    <a:pt x="1895" y="523"/>
                  </a:lnTo>
                  <a:lnTo>
                    <a:pt x="1899" y="523"/>
                  </a:lnTo>
                  <a:lnTo>
                    <a:pt x="1899" y="527"/>
                  </a:lnTo>
                  <a:lnTo>
                    <a:pt x="1887" y="536"/>
                  </a:lnTo>
                  <a:lnTo>
                    <a:pt x="1887" y="531"/>
                  </a:lnTo>
                  <a:close/>
                  <a:moveTo>
                    <a:pt x="1907" y="515"/>
                  </a:moveTo>
                  <a:lnTo>
                    <a:pt x="1919" y="507"/>
                  </a:lnTo>
                  <a:lnTo>
                    <a:pt x="1919" y="511"/>
                  </a:lnTo>
                  <a:lnTo>
                    <a:pt x="1911" y="519"/>
                  </a:lnTo>
                  <a:lnTo>
                    <a:pt x="1907" y="519"/>
                  </a:lnTo>
                  <a:lnTo>
                    <a:pt x="1907" y="515"/>
                  </a:lnTo>
                  <a:close/>
                  <a:moveTo>
                    <a:pt x="1931" y="499"/>
                  </a:moveTo>
                  <a:lnTo>
                    <a:pt x="1939" y="491"/>
                  </a:lnTo>
                  <a:lnTo>
                    <a:pt x="1943" y="491"/>
                  </a:lnTo>
                  <a:lnTo>
                    <a:pt x="1931" y="499"/>
                  </a:lnTo>
                  <a:close/>
                  <a:moveTo>
                    <a:pt x="1951" y="479"/>
                  </a:moveTo>
                  <a:lnTo>
                    <a:pt x="1963" y="471"/>
                  </a:lnTo>
                  <a:lnTo>
                    <a:pt x="1963" y="475"/>
                  </a:lnTo>
                  <a:lnTo>
                    <a:pt x="1955" y="483"/>
                  </a:lnTo>
                  <a:lnTo>
                    <a:pt x="1951" y="483"/>
                  </a:lnTo>
                  <a:lnTo>
                    <a:pt x="1951" y="479"/>
                  </a:lnTo>
                  <a:close/>
                  <a:moveTo>
                    <a:pt x="1975" y="463"/>
                  </a:moveTo>
                  <a:lnTo>
                    <a:pt x="1983" y="454"/>
                  </a:lnTo>
                  <a:lnTo>
                    <a:pt x="1988" y="454"/>
                  </a:lnTo>
                  <a:lnTo>
                    <a:pt x="1988" y="458"/>
                  </a:lnTo>
                  <a:lnTo>
                    <a:pt x="1975" y="467"/>
                  </a:lnTo>
                  <a:lnTo>
                    <a:pt x="1975" y="463"/>
                  </a:lnTo>
                  <a:close/>
                  <a:moveTo>
                    <a:pt x="1996" y="446"/>
                  </a:moveTo>
                  <a:lnTo>
                    <a:pt x="2008" y="438"/>
                  </a:lnTo>
                  <a:lnTo>
                    <a:pt x="2000" y="446"/>
                  </a:lnTo>
                  <a:lnTo>
                    <a:pt x="1996" y="446"/>
                  </a:lnTo>
                  <a:close/>
                  <a:moveTo>
                    <a:pt x="2020" y="426"/>
                  </a:moveTo>
                  <a:lnTo>
                    <a:pt x="2028" y="418"/>
                  </a:lnTo>
                  <a:lnTo>
                    <a:pt x="2032" y="418"/>
                  </a:lnTo>
                  <a:lnTo>
                    <a:pt x="2032" y="422"/>
                  </a:lnTo>
                  <a:lnTo>
                    <a:pt x="2020" y="430"/>
                  </a:lnTo>
                  <a:lnTo>
                    <a:pt x="2020" y="426"/>
                  </a:lnTo>
                  <a:close/>
                  <a:moveTo>
                    <a:pt x="2040" y="410"/>
                  </a:moveTo>
                  <a:lnTo>
                    <a:pt x="2052" y="402"/>
                  </a:lnTo>
                  <a:lnTo>
                    <a:pt x="2052" y="406"/>
                  </a:lnTo>
                  <a:lnTo>
                    <a:pt x="2044" y="414"/>
                  </a:lnTo>
                  <a:lnTo>
                    <a:pt x="2040" y="414"/>
                  </a:lnTo>
                  <a:lnTo>
                    <a:pt x="2040" y="410"/>
                  </a:lnTo>
                  <a:close/>
                  <a:moveTo>
                    <a:pt x="2064" y="394"/>
                  </a:moveTo>
                  <a:lnTo>
                    <a:pt x="2072" y="385"/>
                  </a:lnTo>
                  <a:lnTo>
                    <a:pt x="2076" y="385"/>
                  </a:lnTo>
                  <a:lnTo>
                    <a:pt x="2064" y="394"/>
                  </a:lnTo>
                  <a:close/>
                  <a:moveTo>
                    <a:pt x="2084" y="373"/>
                  </a:moveTo>
                  <a:lnTo>
                    <a:pt x="2096" y="365"/>
                  </a:lnTo>
                  <a:lnTo>
                    <a:pt x="2096" y="369"/>
                  </a:lnTo>
                  <a:lnTo>
                    <a:pt x="2088" y="377"/>
                  </a:lnTo>
                  <a:lnTo>
                    <a:pt x="2084" y="377"/>
                  </a:lnTo>
                  <a:lnTo>
                    <a:pt x="2084" y="373"/>
                  </a:lnTo>
                  <a:close/>
                  <a:moveTo>
                    <a:pt x="2108" y="357"/>
                  </a:moveTo>
                  <a:lnTo>
                    <a:pt x="2116" y="349"/>
                  </a:lnTo>
                  <a:lnTo>
                    <a:pt x="2121" y="349"/>
                  </a:lnTo>
                  <a:lnTo>
                    <a:pt x="2121" y="353"/>
                  </a:lnTo>
                  <a:lnTo>
                    <a:pt x="2108" y="361"/>
                  </a:lnTo>
                  <a:lnTo>
                    <a:pt x="2108" y="357"/>
                  </a:lnTo>
                  <a:close/>
                  <a:moveTo>
                    <a:pt x="2129" y="341"/>
                  </a:moveTo>
                  <a:lnTo>
                    <a:pt x="2141" y="333"/>
                  </a:lnTo>
                  <a:lnTo>
                    <a:pt x="2133" y="341"/>
                  </a:lnTo>
                  <a:lnTo>
                    <a:pt x="2129" y="341"/>
                  </a:lnTo>
                  <a:close/>
                  <a:moveTo>
                    <a:pt x="2153" y="321"/>
                  </a:moveTo>
                  <a:lnTo>
                    <a:pt x="2161" y="313"/>
                  </a:lnTo>
                  <a:lnTo>
                    <a:pt x="2165" y="313"/>
                  </a:lnTo>
                  <a:lnTo>
                    <a:pt x="2165" y="317"/>
                  </a:lnTo>
                  <a:lnTo>
                    <a:pt x="2153" y="325"/>
                  </a:lnTo>
                  <a:lnTo>
                    <a:pt x="2153" y="321"/>
                  </a:lnTo>
                  <a:close/>
                  <a:moveTo>
                    <a:pt x="2173" y="304"/>
                  </a:moveTo>
                  <a:lnTo>
                    <a:pt x="2185" y="296"/>
                  </a:lnTo>
                  <a:lnTo>
                    <a:pt x="2185" y="300"/>
                  </a:lnTo>
                  <a:lnTo>
                    <a:pt x="2177" y="308"/>
                  </a:lnTo>
                  <a:lnTo>
                    <a:pt x="2173" y="308"/>
                  </a:lnTo>
                  <a:lnTo>
                    <a:pt x="2173" y="304"/>
                  </a:lnTo>
                  <a:close/>
                  <a:moveTo>
                    <a:pt x="2197" y="288"/>
                  </a:moveTo>
                  <a:lnTo>
                    <a:pt x="2205" y="280"/>
                  </a:lnTo>
                  <a:lnTo>
                    <a:pt x="2209" y="280"/>
                  </a:lnTo>
                  <a:lnTo>
                    <a:pt x="2197" y="288"/>
                  </a:lnTo>
                  <a:close/>
                  <a:moveTo>
                    <a:pt x="2217" y="268"/>
                  </a:moveTo>
                  <a:lnTo>
                    <a:pt x="2229" y="260"/>
                  </a:lnTo>
                  <a:lnTo>
                    <a:pt x="2229" y="264"/>
                  </a:lnTo>
                  <a:lnTo>
                    <a:pt x="2221" y="272"/>
                  </a:lnTo>
                  <a:lnTo>
                    <a:pt x="2217" y="272"/>
                  </a:lnTo>
                  <a:lnTo>
                    <a:pt x="2217" y="268"/>
                  </a:lnTo>
                  <a:close/>
                  <a:moveTo>
                    <a:pt x="2241" y="252"/>
                  </a:moveTo>
                  <a:lnTo>
                    <a:pt x="2250" y="244"/>
                  </a:lnTo>
                  <a:lnTo>
                    <a:pt x="2254" y="244"/>
                  </a:lnTo>
                  <a:lnTo>
                    <a:pt x="2254" y="248"/>
                  </a:lnTo>
                  <a:lnTo>
                    <a:pt x="2241" y="256"/>
                  </a:lnTo>
                  <a:lnTo>
                    <a:pt x="2241" y="252"/>
                  </a:lnTo>
                  <a:close/>
                  <a:moveTo>
                    <a:pt x="2262" y="235"/>
                  </a:moveTo>
                  <a:lnTo>
                    <a:pt x="2274" y="227"/>
                  </a:lnTo>
                  <a:lnTo>
                    <a:pt x="2274" y="231"/>
                  </a:lnTo>
                  <a:lnTo>
                    <a:pt x="2266" y="235"/>
                  </a:lnTo>
                  <a:lnTo>
                    <a:pt x="2262" y="235"/>
                  </a:lnTo>
                  <a:close/>
                  <a:moveTo>
                    <a:pt x="2286" y="215"/>
                  </a:moveTo>
                  <a:lnTo>
                    <a:pt x="2294" y="207"/>
                  </a:lnTo>
                  <a:lnTo>
                    <a:pt x="2298" y="207"/>
                  </a:lnTo>
                  <a:lnTo>
                    <a:pt x="2298" y="211"/>
                  </a:lnTo>
                  <a:lnTo>
                    <a:pt x="2286" y="219"/>
                  </a:lnTo>
                  <a:lnTo>
                    <a:pt x="2286" y="215"/>
                  </a:lnTo>
                  <a:close/>
                  <a:moveTo>
                    <a:pt x="2306" y="199"/>
                  </a:moveTo>
                  <a:lnTo>
                    <a:pt x="2318" y="191"/>
                  </a:lnTo>
                  <a:lnTo>
                    <a:pt x="2318" y="195"/>
                  </a:lnTo>
                  <a:lnTo>
                    <a:pt x="2310" y="203"/>
                  </a:lnTo>
                  <a:lnTo>
                    <a:pt x="2306" y="203"/>
                  </a:lnTo>
                  <a:lnTo>
                    <a:pt x="2306" y="199"/>
                  </a:lnTo>
                  <a:close/>
                  <a:moveTo>
                    <a:pt x="2330" y="183"/>
                  </a:moveTo>
                  <a:lnTo>
                    <a:pt x="2338" y="175"/>
                  </a:lnTo>
                  <a:lnTo>
                    <a:pt x="2342" y="175"/>
                  </a:lnTo>
                  <a:lnTo>
                    <a:pt x="2342" y="179"/>
                  </a:lnTo>
                  <a:lnTo>
                    <a:pt x="2330" y="183"/>
                  </a:lnTo>
                  <a:close/>
                  <a:moveTo>
                    <a:pt x="2350" y="162"/>
                  </a:moveTo>
                  <a:lnTo>
                    <a:pt x="2362" y="154"/>
                  </a:lnTo>
                  <a:lnTo>
                    <a:pt x="2362" y="158"/>
                  </a:lnTo>
                  <a:lnTo>
                    <a:pt x="2354" y="167"/>
                  </a:lnTo>
                  <a:lnTo>
                    <a:pt x="2350" y="167"/>
                  </a:lnTo>
                  <a:lnTo>
                    <a:pt x="2350" y="162"/>
                  </a:lnTo>
                  <a:close/>
                  <a:moveTo>
                    <a:pt x="2374" y="146"/>
                  </a:moveTo>
                  <a:lnTo>
                    <a:pt x="2383" y="138"/>
                  </a:lnTo>
                  <a:lnTo>
                    <a:pt x="2387" y="138"/>
                  </a:lnTo>
                  <a:lnTo>
                    <a:pt x="2387" y="142"/>
                  </a:lnTo>
                  <a:lnTo>
                    <a:pt x="2374" y="150"/>
                  </a:lnTo>
                  <a:lnTo>
                    <a:pt x="2374" y="146"/>
                  </a:lnTo>
                  <a:close/>
                  <a:moveTo>
                    <a:pt x="2395" y="130"/>
                  </a:moveTo>
                  <a:lnTo>
                    <a:pt x="2407" y="122"/>
                  </a:lnTo>
                  <a:lnTo>
                    <a:pt x="2407" y="126"/>
                  </a:lnTo>
                  <a:lnTo>
                    <a:pt x="2399" y="130"/>
                  </a:lnTo>
                  <a:lnTo>
                    <a:pt x="2395" y="130"/>
                  </a:lnTo>
                  <a:close/>
                  <a:moveTo>
                    <a:pt x="2419" y="110"/>
                  </a:moveTo>
                  <a:lnTo>
                    <a:pt x="2427" y="102"/>
                  </a:lnTo>
                  <a:lnTo>
                    <a:pt x="2431" y="102"/>
                  </a:lnTo>
                  <a:lnTo>
                    <a:pt x="2431" y="106"/>
                  </a:lnTo>
                  <a:lnTo>
                    <a:pt x="2419" y="114"/>
                  </a:lnTo>
                  <a:lnTo>
                    <a:pt x="2419" y="110"/>
                  </a:lnTo>
                  <a:close/>
                  <a:moveTo>
                    <a:pt x="2439" y="94"/>
                  </a:moveTo>
                  <a:lnTo>
                    <a:pt x="2451" y="85"/>
                  </a:lnTo>
                  <a:lnTo>
                    <a:pt x="2451" y="89"/>
                  </a:lnTo>
                  <a:lnTo>
                    <a:pt x="2443" y="98"/>
                  </a:lnTo>
                  <a:lnTo>
                    <a:pt x="2439" y="98"/>
                  </a:lnTo>
                  <a:lnTo>
                    <a:pt x="2439" y="94"/>
                  </a:lnTo>
                  <a:close/>
                  <a:moveTo>
                    <a:pt x="2463" y="77"/>
                  </a:moveTo>
                  <a:lnTo>
                    <a:pt x="2471" y="69"/>
                  </a:lnTo>
                  <a:lnTo>
                    <a:pt x="2475" y="69"/>
                  </a:lnTo>
                  <a:lnTo>
                    <a:pt x="2475" y="73"/>
                  </a:lnTo>
                  <a:lnTo>
                    <a:pt x="2463" y="77"/>
                  </a:lnTo>
                  <a:close/>
                  <a:moveTo>
                    <a:pt x="2483" y="57"/>
                  </a:moveTo>
                  <a:lnTo>
                    <a:pt x="2495" y="49"/>
                  </a:lnTo>
                  <a:lnTo>
                    <a:pt x="2495" y="53"/>
                  </a:lnTo>
                  <a:lnTo>
                    <a:pt x="2487" y="61"/>
                  </a:lnTo>
                  <a:lnTo>
                    <a:pt x="2483" y="61"/>
                  </a:lnTo>
                  <a:lnTo>
                    <a:pt x="2483" y="57"/>
                  </a:lnTo>
                  <a:close/>
                  <a:moveTo>
                    <a:pt x="2507" y="41"/>
                  </a:moveTo>
                  <a:lnTo>
                    <a:pt x="2516" y="33"/>
                  </a:lnTo>
                  <a:lnTo>
                    <a:pt x="2520" y="33"/>
                  </a:lnTo>
                  <a:lnTo>
                    <a:pt x="2520" y="37"/>
                  </a:lnTo>
                  <a:lnTo>
                    <a:pt x="2507" y="45"/>
                  </a:lnTo>
                  <a:lnTo>
                    <a:pt x="2507" y="41"/>
                  </a:lnTo>
                  <a:close/>
                  <a:moveTo>
                    <a:pt x="2528" y="25"/>
                  </a:moveTo>
                  <a:lnTo>
                    <a:pt x="2540" y="17"/>
                  </a:lnTo>
                  <a:lnTo>
                    <a:pt x="2540" y="21"/>
                  </a:lnTo>
                  <a:lnTo>
                    <a:pt x="2532" y="25"/>
                  </a:lnTo>
                  <a:lnTo>
                    <a:pt x="2528" y="25"/>
                  </a:lnTo>
                  <a:close/>
                  <a:moveTo>
                    <a:pt x="2552" y="4"/>
                  </a:moveTo>
                  <a:lnTo>
                    <a:pt x="2556" y="0"/>
                  </a:lnTo>
                  <a:lnTo>
                    <a:pt x="2560" y="0"/>
                  </a:lnTo>
                  <a:lnTo>
                    <a:pt x="2560" y="4"/>
                  </a:lnTo>
                  <a:lnTo>
                    <a:pt x="2552" y="8"/>
                  </a:lnTo>
                  <a:lnTo>
                    <a:pt x="2552" y="4"/>
                  </a:lnTo>
                  <a:close/>
                </a:path>
              </a:pathLst>
            </a:custGeom>
            <a:solidFill>
              <a:srgbClr val="000000"/>
            </a:solidFill>
            <a:ln w="254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08" name="Rectangle 524"/>
            <p:cNvSpPr>
              <a:spLocks noChangeArrowheads="1"/>
            </p:cNvSpPr>
            <p:nvPr/>
          </p:nvSpPr>
          <p:spPr bwMode="auto">
            <a:xfrm>
              <a:off x="2525081" y="5403161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0</a:t>
              </a:r>
              <a:endParaRPr kumimoji="0" lang="en-US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9" name="Rectangle 523"/>
            <p:cNvSpPr>
              <a:spLocks noChangeArrowheads="1"/>
            </p:cNvSpPr>
            <p:nvPr/>
          </p:nvSpPr>
          <p:spPr bwMode="auto">
            <a:xfrm>
              <a:off x="2505722" y="4925509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1</a:t>
              </a:r>
              <a:endParaRPr kumimoji="0" lang="en-US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0" name="Rectangle 522"/>
            <p:cNvSpPr>
              <a:spLocks noChangeArrowheads="1"/>
            </p:cNvSpPr>
            <p:nvPr/>
          </p:nvSpPr>
          <p:spPr bwMode="auto">
            <a:xfrm>
              <a:off x="2505722" y="4533059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2</a:t>
              </a:r>
              <a:endParaRPr kumimoji="0" lang="en-US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1" name="Rectangle 521"/>
            <p:cNvSpPr>
              <a:spLocks noChangeArrowheads="1"/>
            </p:cNvSpPr>
            <p:nvPr/>
          </p:nvSpPr>
          <p:spPr bwMode="auto">
            <a:xfrm>
              <a:off x="2505722" y="4145773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3</a:t>
              </a:r>
              <a:endParaRPr kumimoji="0" lang="en-US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2" name="Rectangle 520"/>
            <p:cNvSpPr>
              <a:spLocks noChangeArrowheads="1"/>
            </p:cNvSpPr>
            <p:nvPr/>
          </p:nvSpPr>
          <p:spPr bwMode="auto">
            <a:xfrm>
              <a:off x="2505722" y="3758487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4</a:t>
              </a:r>
              <a:endParaRPr kumimoji="0" lang="en-US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3" name="Rectangle 519"/>
            <p:cNvSpPr>
              <a:spLocks noChangeArrowheads="1"/>
            </p:cNvSpPr>
            <p:nvPr/>
          </p:nvSpPr>
          <p:spPr bwMode="auto">
            <a:xfrm>
              <a:off x="2505722" y="3366037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5</a:t>
              </a:r>
              <a:endParaRPr kumimoji="0" lang="en-US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4" name="Rectangle 518"/>
            <p:cNvSpPr>
              <a:spLocks noChangeArrowheads="1"/>
            </p:cNvSpPr>
            <p:nvPr/>
          </p:nvSpPr>
          <p:spPr bwMode="auto">
            <a:xfrm>
              <a:off x="2505722" y="2998115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6</a:t>
              </a:r>
              <a:endParaRPr kumimoji="0" lang="en-US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5" name="Rectangle 517"/>
            <p:cNvSpPr>
              <a:spLocks noChangeArrowheads="1"/>
            </p:cNvSpPr>
            <p:nvPr/>
          </p:nvSpPr>
          <p:spPr bwMode="auto">
            <a:xfrm>
              <a:off x="2505722" y="2605666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7</a:t>
              </a:r>
              <a:endParaRPr kumimoji="0" lang="en-US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6" name="Rectangle 516"/>
            <p:cNvSpPr>
              <a:spLocks noChangeArrowheads="1"/>
            </p:cNvSpPr>
            <p:nvPr/>
          </p:nvSpPr>
          <p:spPr bwMode="auto">
            <a:xfrm>
              <a:off x="2505722" y="2217089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8</a:t>
              </a:r>
              <a:endParaRPr kumimoji="0" lang="en-US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7" name="Rectangle 515"/>
            <p:cNvSpPr>
              <a:spLocks noChangeArrowheads="1"/>
            </p:cNvSpPr>
            <p:nvPr/>
          </p:nvSpPr>
          <p:spPr bwMode="auto">
            <a:xfrm>
              <a:off x="2629619" y="5555494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0</a:t>
              </a:r>
              <a:endParaRPr kumimoji="0" lang="en-US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8" name="Rectangle 514"/>
            <p:cNvSpPr>
              <a:spLocks noChangeArrowheads="1"/>
            </p:cNvSpPr>
            <p:nvPr/>
          </p:nvSpPr>
          <p:spPr bwMode="auto">
            <a:xfrm>
              <a:off x="3118758" y="5555494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1</a:t>
              </a:r>
              <a:endParaRPr kumimoji="0" lang="en-US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9" name="Rectangle 513"/>
            <p:cNvSpPr>
              <a:spLocks noChangeArrowheads="1"/>
            </p:cNvSpPr>
            <p:nvPr/>
          </p:nvSpPr>
          <p:spPr bwMode="auto">
            <a:xfrm>
              <a:off x="3609187" y="5555494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2</a:t>
              </a:r>
              <a:endParaRPr kumimoji="0" lang="en-US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0" name="Rectangle 512"/>
            <p:cNvSpPr>
              <a:spLocks noChangeArrowheads="1"/>
            </p:cNvSpPr>
            <p:nvPr/>
          </p:nvSpPr>
          <p:spPr bwMode="auto">
            <a:xfrm>
              <a:off x="4098326" y="5555494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3</a:t>
              </a:r>
              <a:endParaRPr kumimoji="0" lang="en-US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1" name="Rectangle 511"/>
            <p:cNvSpPr>
              <a:spLocks noChangeArrowheads="1"/>
            </p:cNvSpPr>
            <p:nvPr/>
          </p:nvSpPr>
          <p:spPr bwMode="auto">
            <a:xfrm>
              <a:off x="4593917" y="5555494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4</a:t>
              </a:r>
              <a:endParaRPr kumimoji="0" lang="en-US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2" name="Rectangle 510"/>
            <p:cNvSpPr>
              <a:spLocks noChangeArrowheads="1"/>
            </p:cNvSpPr>
            <p:nvPr/>
          </p:nvSpPr>
          <p:spPr bwMode="auto">
            <a:xfrm>
              <a:off x="5083056" y="5555494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5</a:t>
              </a:r>
              <a:endParaRPr kumimoji="0" lang="en-US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3" name="Rectangle 509"/>
            <p:cNvSpPr>
              <a:spLocks noChangeArrowheads="1"/>
            </p:cNvSpPr>
            <p:nvPr/>
          </p:nvSpPr>
          <p:spPr bwMode="auto">
            <a:xfrm>
              <a:off x="5573485" y="5555494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6</a:t>
              </a:r>
              <a:endParaRPr kumimoji="0" lang="en-US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4" name="Rectangle 508"/>
            <p:cNvSpPr>
              <a:spLocks noChangeArrowheads="1"/>
            </p:cNvSpPr>
            <p:nvPr/>
          </p:nvSpPr>
          <p:spPr bwMode="auto">
            <a:xfrm>
              <a:off x="6062624" y="5555494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7</a:t>
              </a:r>
              <a:endParaRPr kumimoji="0" lang="en-US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5" name="Rectangle 507"/>
            <p:cNvSpPr>
              <a:spLocks noChangeArrowheads="1"/>
            </p:cNvSpPr>
            <p:nvPr/>
          </p:nvSpPr>
          <p:spPr bwMode="auto">
            <a:xfrm>
              <a:off x="6553053" y="5555494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8</a:t>
              </a:r>
              <a:endParaRPr kumimoji="0" lang="en-US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426" name="Rectangle 506"/>
          <p:cNvSpPr>
            <a:spLocks noChangeArrowheads="1"/>
          </p:cNvSpPr>
          <p:nvPr/>
        </p:nvSpPr>
        <p:spPr bwMode="auto">
          <a:xfrm>
            <a:off x="3616931" y="6193225"/>
            <a:ext cx="1800391" cy="43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Age in years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7" name="Rectangle 505"/>
          <p:cNvSpPr>
            <a:spLocks noChangeArrowheads="1"/>
          </p:cNvSpPr>
          <p:nvPr/>
        </p:nvSpPr>
        <p:spPr bwMode="auto">
          <a:xfrm rot="16200000">
            <a:off x="673947" y="3651383"/>
            <a:ext cx="3016958" cy="33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Developmental age [years]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9" name="Rectangle 506"/>
          <p:cNvSpPr>
            <a:spLocks noChangeArrowheads="1"/>
          </p:cNvSpPr>
          <p:nvPr/>
        </p:nvSpPr>
        <p:spPr bwMode="auto">
          <a:xfrm>
            <a:off x="6553053" y="6143862"/>
            <a:ext cx="23361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Karltorp 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E. 2014</a:t>
            </a:r>
            <a:endParaRPr kumimoji="0" lang="en-US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" name="Rubrik 280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sv-SE" dirty="0" smtClean="0"/>
              <a:t>Reynell </a:t>
            </a:r>
            <a:r>
              <a:rPr lang="sv-SE" sz="2000" dirty="0" smtClean="0"/>
              <a:t>speach understanding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19368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79"/>
          <p:cNvSpPr>
            <a:spLocks noChangeAspect="1" noChangeArrowheads="1" noTextEdit="1"/>
          </p:cNvSpPr>
          <p:nvPr/>
        </p:nvSpPr>
        <p:spPr bwMode="auto">
          <a:xfrm>
            <a:off x="2243729" y="1571612"/>
            <a:ext cx="4757163" cy="456997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9" name="Rectangle 525"/>
          <p:cNvSpPr>
            <a:spLocks noChangeArrowheads="1"/>
          </p:cNvSpPr>
          <p:nvPr/>
        </p:nvSpPr>
        <p:spPr bwMode="auto">
          <a:xfrm>
            <a:off x="2935492" y="1760091"/>
            <a:ext cx="0" cy="7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8" name="Rectangle 506"/>
          <p:cNvSpPr>
            <a:spLocks noChangeArrowheads="1"/>
          </p:cNvSpPr>
          <p:nvPr/>
        </p:nvSpPr>
        <p:spPr bwMode="auto">
          <a:xfrm>
            <a:off x="3616931" y="6193225"/>
            <a:ext cx="1800391" cy="43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Age in years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9" name="Rectangle 505"/>
          <p:cNvSpPr>
            <a:spLocks noChangeArrowheads="1"/>
          </p:cNvSpPr>
          <p:nvPr/>
        </p:nvSpPr>
        <p:spPr bwMode="auto">
          <a:xfrm rot="16200000">
            <a:off x="673947" y="3651383"/>
            <a:ext cx="3016958" cy="33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Developmental age [years]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05721" y="1469278"/>
            <a:ext cx="5034625" cy="4393463"/>
            <a:chOff x="2505722" y="2217089"/>
            <a:chExt cx="4177682" cy="3645652"/>
          </a:xfrm>
        </p:grpSpPr>
        <p:grpSp>
          <p:nvGrpSpPr>
            <p:cNvPr id="6" name="Group 578"/>
            <p:cNvGrpSpPr>
              <a:grpSpLocks/>
            </p:cNvGrpSpPr>
            <p:nvPr/>
          </p:nvGrpSpPr>
          <p:grpSpPr bwMode="auto">
            <a:xfrm>
              <a:off x="2624457" y="2346184"/>
              <a:ext cx="3955698" cy="3146053"/>
              <a:chOff x="295" y="600"/>
              <a:chExt cx="3065" cy="2437"/>
            </a:xfrm>
          </p:grpSpPr>
          <p:sp>
            <p:nvSpPr>
              <p:cNvPr id="81" name="Line 778"/>
              <p:cNvSpPr>
                <a:spLocks noChangeShapeType="1"/>
              </p:cNvSpPr>
              <p:nvPr/>
            </p:nvSpPr>
            <p:spPr bwMode="auto">
              <a:xfrm>
                <a:off x="319" y="2713"/>
                <a:ext cx="3040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82" name="Line 777"/>
              <p:cNvSpPr>
                <a:spLocks noChangeShapeType="1"/>
              </p:cNvSpPr>
              <p:nvPr/>
            </p:nvSpPr>
            <p:spPr bwMode="auto">
              <a:xfrm>
                <a:off x="319" y="2408"/>
                <a:ext cx="3040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83" name="Line 776"/>
              <p:cNvSpPr>
                <a:spLocks noChangeShapeType="1"/>
              </p:cNvSpPr>
              <p:nvPr/>
            </p:nvSpPr>
            <p:spPr bwMode="auto">
              <a:xfrm>
                <a:off x="319" y="2108"/>
                <a:ext cx="3040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84" name="Line 775"/>
              <p:cNvSpPr>
                <a:spLocks noChangeShapeType="1"/>
              </p:cNvSpPr>
              <p:nvPr/>
            </p:nvSpPr>
            <p:spPr bwMode="auto">
              <a:xfrm>
                <a:off x="319" y="1808"/>
                <a:ext cx="3040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85" name="Line 774"/>
              <p:cNvSpPr>
                <a:spLocks noChangeShapeType="1"/>
              </p:cNvSpPr>
              <p:nvPr/>
            </p:nvSpPr>
            <p:spPr bwMode="auto">
              <a:xfrm>
                <a:off x="319" y="1504"/>
                <a:ext cx="3040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86" name="Line 773"/>
              <p:cNvSpPr>
                <a:spLocks noChangeShapeType="1"/>
              </p:cNvSpPr>
              <p:nvPr/>
            </p:nvSpPr>
            <p:spPr bwMode="auto">
              <a:xfrm>
                <a:off x="319" y="1204"/>
                <a:ext cx="3040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87" name="Line 772"/>
              <p:cNvSpPr>
                <a:spLocks noChangeShapeType="1"/>
              </p:cNvSpPr>
              <p:nvPr/>
            </p:nvSpPr>
            <p:spPr bwMode="auto">
              <a:xfrm>
                <a:off x="319" y="900"/>
                <a:ext cx="3040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88" name="Line 771"/>
              <p:cNvSpPr>
                <a:spLocks noChangeShapeType="1"/>
              </p:cNvSpPr>
              <p:nvPr/>
            </p:nvSpPr>
            <p:spPr bwMode="auto">
              <a:xfrm>
                <a:off x="319" y="600"/>
                <a:ext cx="3040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89" name="Line 770"/>
              <p:cNvSpPr>
                <a:spLocks noChangeShapeType="1"/>
              </p:cNvSpPr>
              <p:nvPr/>
            </p:nvSpPr>
            <p:spPr bwMode="auto">
              <a:xfrm>
                <a:off x="698" y="600"/>
                <a:ext cx="1" cy="2413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0" name="Line 769"/>
              <p:cNvSpPr>
                <a:spLocks noChangeShapeType="1"/>
              </p:cNvSpPr>
              <p:nvPr/>
            </p:nvSpPr>
            <p:spPr bwMode="auto">
              <a:xfrm>
                <a:off x="1078" y="600"/>
                <a:ext cx="1" cy="2413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1" name="Line 768"/>
              <p:cNvSpPr>
                <a:spLocks noChangeShapeType="1"/>
              </p:cNvSpPr>
              <p:nvPr/>
            </p:nvSpPr>
            <p:spPr bwMode="auto">
              <a:xfrm>
                <a:off x="1457" y="600"/>
                <a:ext cx="1" cy="2413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2" name="Line 767"/>
              <p:cNvSpPr>
                <a:spLocks noChangeShapeType="1"/>
              </p:cNvSpPr>
              <p:nvPr/>
            </p:nvSpPr>
            <p:spPr bwMode="auto">
              <a:xfrm>
                <a:off x="1841" y="600"/>
                <a:ext cx="1" cy="2413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3" name="Line 766"/>
              <p:cNvSpPr>
                <a:spLocks noChangeShapeType="1"/>
              </p:cNvSpPr>
              <p:nvPr/>
            </p:nvSpPr>
            <p:spPr bwMode="auto">
              <a:xfrm>
                <a:off x="2220" y="600"/>
                <a:ext cx="1" cy="2413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4" name="Line 765"/>
              <p:cNvSpPr>
                <a:spLocks noChangeShapeType="1"/>
              </p:cNvSpPr>
              <p:nvPr/>
            </p:nvSpPr>
            <p:spPr bwMode="auto">
              <a:xfrm>
                <a:off x="2600" y="600"/>
                <a:ext cx="1" cy="2413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5" name="Line 764"/>
              <p:cNvSpPr>
                <a:spLocks noChangeShapeType="1"/>
              </p:cNvSpPr>
              <p:nvPr/>
            </p:nvSpPr>
            <p:spPr bwMode="auto">
              <a:xfrm>
                <a:off x="2979" y="600"/>
                <a:ext cx="1" cy="2413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6" name="Line 763"/>
              <p:cNvSpPr>
                <a:spLocks noChangeShapeType="1"/>
              </p:cNvSpPr>
              <p:nvPr/>
            </p:nvSpPr>
            <p:spPr bwMode="auto">
              <a:xfrm>
                <a:off x="3359" y="600"/>
                <a:ext cx="1" cy="2413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7" name="Line 762"/>
              <p:cNvSpPr>
                <a:spLocks noChangeShapeType="1"/>
              </p:cNvSpPr>
              <p:nvPr/>
            </p:nvSpPr>
            <p:spPr bwMode="auto">
              <a:xfrm>
                <a:off x="319" y="600"/>
                <a:ext cx="1" cy="2413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8" name="Line 761"/>
              <p:cNvSpPr>
                <a:spLocks noChangeShapeType="1"/>
              </p:cNvSpPr>
              <p:nvPr/>
            </p:nvSpPr>
            <p:spPr bwMode="auto">
              <a:xfrm>
                <a:off x="295" y="3013"/>
                <a:ext cx="24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9" name="Line 760"/>
              <p:cNvSpPr>
                <a:spLocks noChangeShapeType="1"/>
              </p:cNvSpPr>
              <p:nvPr/>
            </p:nvSpPr>
            <p:spPr bwMode="auto">
              <a:xfrm>
                <a:off x="295" y="2713"/>
                <a:ext cx="24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0" name="Line 759"/>
              <p:cNvSpPr>
                <a:spLocks noChangeShapeType="1"/>
              </p:cNvSpPr>
              <p:nvPr/>
            </p:nvSpPr>
            <p:spPr bwMode="auto">
              <a:xfrm>
                <a:off x="295" y="2408"/>
                <a:ext cx="24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1" name="Line 758"/>
              <p:cNvSpPr>
                <a:spLocks noChangeShapeType="1"/>
              </p:cNvSpPr>
              <p:nvPr/>
            </p:nvSpPr>
            <p:spPr bwMode="auto">
              <a:xfrm>
                <a:off x="295" y="2108"/>
                <a:ext cx="24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2" name="Line 757"/>
              <p:cNvSpPr>
                <a:spLocks noChangeShapeType="1"/>
              </p:cNvSpPr>
              <p:nvPr/>
            </p:nvSpPr>
            <p:spPr bwMode="auto">
              <a:xfrm>
                <a:off x="295" y="1808"/>
                <a:ext cx="24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3" name="Line 756"/>
              <p:cNvSpPr>
                <a:spLocks noChangeShapeType="1"/>
              </p:cNvSpPr>
              <p:nvPr/>
            </p:nvSpPr>
            <p:spPr bwMode="auto">
              <a:xfrm>
                <a:off x="295" y="1504"/>
                <a:ext cx="24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4" name="Line 755"/>
              <p:cNvSpPr>
                <a:spLocks noChangeShapeType="1"/>
              </p:cNvSpPr>
              <p:nvPr/>
            </p:nvSpPr>
            <p:spPr bwMode="auto">
              <a:xfrm>
                <a:off x="295" y="1204"/>
                <a:ext cx="24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5" name="Line 754"/>
              <p:cNvSpPr>
                <a:spLocks noChangeShapeType="1"/>
              </p:cNvSpPr>
              <p:nvPr/>
            </p:nvSpPr>
            <p:spPr bwMode="auto">
              <a:xfrm>
                <a:off x="295" y="900"/>
                <a:ext cx="24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6" name="Line 753"/>
              <p:cNvSpPr>
                <a:spLocks noChangeShapeType="1"/>
              </p:cNvSpPr>
              <p:nvPr/>
            </p:nvSpPr>
            <p:spPr bwMode="auto">
              <a:xfrm>
                <a:off x="295" y="600"/>
                <a:ext cx="24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7" name="Line 752"/>
              <p:cNvSpPr>
                <a:spLocks noChangeShapeType="1"/>
              </p:cNvSpPr>
              <p:nvPr/>
            </p:nvSpPr>
            <p:spPr bwMode="auto">
              <a:xfrm>
                <a:off x="319" y="3013"/>
                <a:ext cx="3040" cy="1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8" name="Line 751"/>
              <p:cNvSpPr>
                <a:spLocks noChangeShapeType="1"/>
              </p:cNvSpPr>
              <p:nvPr/>
            </p:nvSpPr>
            <p:spPr bwMode="auto">
              <a:xfrm flipV="1">
                <a:off x="319" y="3013"/>
                <a:ext cx="1" cy="24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9" name="Line 750"/>
              <p:cNvSpPr>
                <a:spLocks noChangeShapeType="1"/>
              </p:cNvSpPr>
              <p:nvPr/>
            </p:nvSpPr>
            <p:spPr bwMode="auto">
              <a:xfrm flipV="1">
                <a:off x="698" y="3013"/>
                <a:ext cx="1" cy="24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0" name="Line 749"/>
              <p:cNvSpPr>
                <a:spLocks noChangeShapeType="1"/>
              </p:cNvSpPr>
              <p:nvPr/>
            </p:nvSpPr>
            <p:spPr bwMode="auto">
              <a:xfrm flipV="1">
                <a:off x="1078" y="3013"/>
                <a:ext cx="1" cy="24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1" name="Line 748"/>
              <p:cNvSpPr>
                <a:spLocks noChangeShapeType="1"/>
              </p:cNvSpPr>
              <p:nvPr/>
            </p:nvSpPr>
            <p:spPr bwMode="auto">
              <a:xfrm flipV="1">
                <a:off x="1457" y="3013"/>
                <a:ext cx="1" cy="24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2" name="Line 747"/>
              <p:cNvSpPr>
                <a:spLocks noChangeShapeType="1"/>
              </p:cNvSpPr>
              <p:nvPr/>
            </p:nvSpPr>
            <p:spPr bwMode="auto">
              <a:xfrm flipV="1">
                <a:off x="1841" y="3013"/>
                <a:ext cx="1" cy="24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3" name="Line 746"/>
              <p:cNvSpPr>
                <a:spLocks noChangeShapeType="1"/>
              </p:cNvSpPr>
              <p:nvPr/>
            </p:nvSpPr>
            <p:spPr bwMode="auto">
              <a:xfrm flipV="1">
                <a:off x="2220" y="3013"/>
                <a:ext cx="1" cy="24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4" name="Line 745"/>
              <p:cNvSpPr>
                <a:spLocks noChangeShapeType="1"/>
              </p:cNvSpPr>
              <p:nvPr/>
            </p:nvSpPr>
            <p:spPr bwMode="auto">
              <a:xfrm flipV="1">
                <a:off x="2600" y="3013"/>
                <a:ext cx="1" cy="24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5" name="Line 744"/>
              <p:cNvSpPr>
                <a:spLocks noChangeShapeType="1"/>
              </p:cNvSpPr>
              <p:nvPr/>
            </p:nvSpPr>
            <p:spPr bwMode="auto">
              <a:xfrm flipV="1">
                <a:off x="2979" y="3013"/>
                <a:ext cx="1" cy="24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6" name="Line 743"/>
              <p:cNvSpPr>
                <a:spLocks noChangeShapeType="1"/>
              </p:cNvSpPr>
              <p:nvPr/>
            </p:nvSpPr>
            <p:spPr bwMode="auto">
              <a:xfrm flipV="1">
                <a:off x="3359" y="3013"/>
                <a:ext cx="1" cy="24"/>
              </a:xfrm>
              <a:prstGeom prst="line">
                <a:avLst/>
              </a:prstGeom>
              <a:noFill/>
              <a:ln w="25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7" name="Line 742"/>
              <p:cNvSpPr>
                <a:spLocks noChangeShapeType="1"/>
              </p:cNvSpPr>
              <p:nvPr/>
            </p:nvSpPr>
            <p:spPr bwMode="auto">
              <a:xfrm flipV="1">
                <a:off x="743" y="2384"/>
                <a:ext cx="198" cy="329"/>
              </a:xfrm>
              <a:prstGeom prst="line">
                <a:avLst/>
              </a:prstGeom>
              <a:noFill/>
              <a:ln w="254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8" name="Freeform 741"/>
              <p:cNvSpPr>
                <a:spLocks/>
              </p:cNvSpPr>
              <p:nvPr/>
            </p:nvSpPr>
            <p:spPr bwMode="auto">
              <a:xfrm>
                <a:off x="747" y="1654"/>
                <a:ext cx="1393" cy="1059"/>
              </a:xfrm>
              <a:custGeom>
                <a:avLst/>
                <a:gdLst/>
                <a:ahLst/>
                <a:cxnLst>
                  <a:cxn ang="0">
                    <a:pos x="0" y="261"/>
                  </a:cxn>
                  <a:cxn ang="0">
                    <a:pos x="52" y="217"/>
                  </a:cxn>
                  <a:cxn ang="0">
                    <a:pos x="149" y="124"/>
                  </a:cxn>
                  <a:cxn ang="0">
                    <a:pos x="242" y="19"/>
                  </a:cxn>
                  <a:cxn ang="0">
                    <a:pos x="345" y="0"/>
                  </a:cxn>
                </a:cxnLst>
                <a:rect l="0" t="0" r="r" b="b"/>
                <a:pathLst>
                  <a:path w="345" h="261">
                    <a:moveTo>
                      <a:pt x="0" y="261"/>
                    </a:moveTo>
                    <a:lnTo>
                      <a:pt x="52" y="217"/>
                    </a:lnTo>
                    <a:lnTo>
                      <a:pt x="149" y="124"/>
                    </a:lnTo>
                    <a:lnTo>
                      <a:pt x="242" y="19"/>
                    </a:lnTo>
                    <a:lnTo>
                      <a:pt x="345" y="0"/>
                    </a:lnTo>
                  </a:path>
                </a:pathLst>
              </a:custGeom>
              <a:noFill/>
              <a:ln w="254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9" name="Freeform 740"/>
              <p:cNvSpPr>
                <a:spLocks/>
              </p:cNvSpPr>
              <p:nvPr/>
            </p:nvSpPr>
            <p:spPr bwMode="auto">
              <a:xfrm>
                <a:off x="763" y="1354"/>
                <a:ext cx="1385" cy="1306"/>
              </a:xfrm>
              <a:custGeom>
                <a:avLst/>
                <a:gdLst/>
                <a:ahLst/>
                <a:cxnLst>
                  <a:cxn ang="0">
                    <a:pos x="0" y="316"/>
                  </a:cxn>
                  <a:cxn ang="0">
                    <a:pos x="45" y="322"/>
                  </a:cxn>
                  <a:cxn ang="0">
                    <a:pos x="146" y="229"/>
                  </a:cxn>
                  <a:cxn ang="0">
                    <a:pos x="240" y="130"/>
                  </a:cxn>
                  <a:cxn ang="0">
                    <a:pos x="343" y="0"/>
                  </a:cxn>
                </a:cxnLst>
                <a:rect l="0" t="0" r="r" b="b"/>
                <a:pathLst>
                  <a:path w="343" h="322">
                    <a:moveTo>
                      <a:pt x="0" y="316"/>
                    </a:moveTo>
                    <a:lnTo>
                      <a:pt x="45" y="322"/>
                    </a:lnTo>
                    <a:lnTo>
                      <a:pt x="146" y="229"/>
                    </a:lnTo>
                    <a:lnTo>
                      <a:pt x="240" y="130"/>
                    </a:lnTo>
                    <a:lnTo>
                      <a:pt x="343" y="0"/>
                    </a:lnTo>
                  </a:path>
                </a:pathLst>
              </a:custGeom>
              <a:noFill/>
              <a:ln w="254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0" name="Freeform 739"/>
              <p:cNvSpPr>
                <a:spLocks/>
              </p:cNvSpPr>
              <p:nvPr/>
            </p:nvSpPr>
            <p:spPr bwMode="auto">
              <a:xfrm>
                <a:off x="783" y="1833"/>
                <a:ext cx="997" cy="904"/>
              </a:xfrm>
              <a:custGeom>
                <a:avLst/>
                <a:gdLst/>
                <a:ahLst/>
                <a:cxnLst>
                  <a:cxn ang="0">
                    <a:pos x="0" y="223"/>
                  </a:cxn>
                  <a:cxn ang="0">
                    <a:pos x="51" y="161"/>
                  </a:cxn>
                  <a:cxn ang="0">
                    <a:pos x="139" y="142"/>
                  </a:cxn>
                  <a:cxn ang="0">
                    <a:pos x="247" y="0"/>
                  </a:cxn>
                </a:cxnLst>
                <a:rect l="0" t="0" r="r" b="b"/>
                <a:pathLst>
                  <a:path w="247" h="223">
                    <a:moveTo>
                      <a:pt x="0" y="223"/>
                    </a:moveTo>
                    <a:lnTo>
                      <a:pt x="51" y="161"/>
                    </a:lnTo>
                    <a:lnTo>
                      <a:pt x="139" y="142"/>
                    </a:lnTo>
                    <a:lnTo>
                      <a:pt x="247" y="0"/>
                    </a:lnTo>
                  </a:path>
                </a:pathLst>
              </a:cu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1" name="Freeform 738"/>
              <p:cNvSpPr>
                <a:spLocks/>
              </p:cNvSpPr>
              <p:nvPr/>
            </p:nvSpPr>
            <p:spPr bwMode="auto">
              <a:xfrm>
                <a:off x="787" y="2133"/>
                <a:ext cx="949" cy="580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51" y="136"/>
                  </a:cxn>
                  <a:cxn ang="0">
                    <a:pos x="149" y="37"/>
                  </a:cxn>
                  <a:cxn ang="0">
                    <a:pos x="235" y="0"/>
                  </a:cxn>
                </a:cxnLst>
                <a:rect l="0" t="0" r="r" b="b"/>
                <a:pathLst>
                  <a:path w="235" h="143">
                    <a:moveTo>
                      <a:pt x="0" y="143"/>
                    </a:moveTo>
                    <a:lnTo>
                      <a:pt x="51" y="136"/>
                    </a:lnTo>
                    <a:lnTo>
                      <a:pt x="149" y="37"/>
                    </a:lnTo>
                    <a:lnTo>
                      <a:pt x="235" y="0"/>
                    </a:lnTo>
                  </a:path>
                </a:pathLst>
              </a:cu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2" name="Freeform 737"/>
              <p:cNvSpPr>
                <a:spLocks/>
              </p:cNvSpPr>
              <p:nvPr/>
            </p:nvSpPr>
            <p:spPr bwMode="auto">
              <a:xfrm>
                <a:off x="771" y="1557"/>
                <a:ext cx="993" cy="1180"/>
              </a:xfrm>
              <a:custGeom>
                <a:avLst/>
                <a:gdLst/>
                <a:ahLst/>
                <a:cxnLst>
                  <a:cxn ang="0">
                    <a:pos x="0" y="291"/>
                  </a:cxn>
                  <a:cxn ang="0">
                    <a:pos x="54" y="216"/>
                  </a:cxn>
                  <a:cxn ang="0">
                    <a:pos x="144" y="117"/>
                  </a:cxn>
                  <a:cxn ang="0">
                    <a:pos x="246" y="0"/>
                  </a:cxn>
                </a:cxnLst>
                <a:rect l="0" t="0" r="r" b="b"/>
                <a:pathLst>
                  <a:path w="246" h="291">
                    <a:moveTo>
                      <a:pt x="0" y="291"/>
                    </a:moveTo>
                    <a:lnTo>
                      <a:pt x="54" y="216"/>
                    </a:lnTo>
                    <a:lnTo>
                      <a:pt x="144" y="117"/>
                    </a:lnTo>
                    <a:lnTo>
                      <a:pt x="246" y="0"/>
                    </a:lnTo>
                  </a:path>
                </a:pathLst>
              </a:custGeom>
              <a:noFill/>
              <a:ln w="254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3" name="Freeform 736"/>
              <p:cNvSpPr>
                <a:spLocks/>
              </p:cNvSpPr>
              <p:nvPr/>
            </p:nvSpPr>
            <p:spPr bwMode="auto">
              <a:xfrm>
                <a:off x="993" y="2307"/>
                <a:ext cx="719" cy="304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91" y="13"/>
                  </a:cxn>
                  <a:cxn ang="0">
                    <a:pos x="178" y="0"/>
                  </a:cxn>
                </a:cxnLst>
                <a:rect l="0" t="0" r="r" b="b"/>
                <a:pathLst>
                  <a:path w="178" h="75">
                    <a:moveTo>
                      <a:pt x="0" y="75"/>
                    </a:moveTo>
                    <a:lnTo>
                      <a:pt x="91" y="13"/>
                    </a:lnTo>
                    <a:lnTo>
                      <a:pt x="178" y="0"/>
                    </a:lnTo>
                  </a:path>
                </a:pathLst>
              </a:cu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4" name="Freeform 735"/>
              <p:cNvSpPr>
                <a:spLocks/>
              </p:cNvSpPr>
              <p:nvPr/>
            </p:nvSpPr>
            <p:spPr bwMode="auto">
              <a:xfrm>
                <a:off x="799" y="1654"/>
                <a:ext cx="1337" cy="957"/>
              </a:xfrm>
              <a:custGeom>
                <a:avLst/>
                <a:gdLst/>
                <a:ahLst/>
                <a:cxnLst>
                  <a:cxn ang="0">
                    <a:pos x="0" y="236"/>
                  </a:cxn>
                  <a:cxn ang="0">
                    <a:pos x="48" y="199"/>
                  </a:cxn>
                  <a:cxn ang="0">
                    <a:pos x="142" y="118"/>
                  </a:cxn>
                  <a:cxn ang="0">
                    <a:pos x="238" y="50"/>
                  </a:cxn>
                  <a:cxn ang="0">
                    <a:pos x="331" y="0"/>
                  </a:cxn>
                </a:cxnLst>
                <a:rect l="0" t="0" r="r" b="b"/>
                <a:pathLst>
                  <a:path w="331" h="236">
                    <a:moveTo>
                      <a:pt x="0" y="236"/>
                    </a:moveTo>
                    <a:lnTo>
                      <a:pt x="48" y="199"/>
                    </a:lnTo>
                    <a:lnTo>
                      <a:pt x="142" y="118"/>
                    </a:lnTo>
                    <a:lnTo>
                      <a:pt x="238" y="50"/>
                    </a:lnTo>
                    <a:lnTo>
                      <a:pt x="331" y="0"/>
                    </a:lnTo>
                  </a:path>
                </a:pathLst>
              </a:custGeom>
              <a:noFill/>
              <a:ln w="254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5" name="Freeform 734"/>
              <p:cNvSpPr>
                <a:spLocks/>
              </p:cNvSpPr>
              <p:nvPr/>
            </p:nvSpPr>
            <p:spPr bwMode="auto">
              <a:xfrm>
                <a:off x="795" y="1354"/>
                <a:ext cx="1361" cy="1359"/>
              </a:xfrm>
              <a:custGeom>
                <a:avLst/>
                <a:gdLst/>
                <a:ahLst/>
                <a:cxnLst>
                  <a:cxn ang="0">
                    <a:pos x="0" y="328"/>
                  </a:cxn>
                  <a:cxn ang="0">
                    <a:pos x="51" y="335"/>
                  </a:cxn>
                  <a:cxn ang="0">
                    <a:pos x="143" y="235"/>
                  </a:cxn>
                  <a:cxn ang="0">
                    <a:pos x="238" y="167"/>
                  </a:cxn>
                  <a:cxn ang="0">
                    <a:pos x="337" y="0"/>
                  </a:cxn>
                </a:cxnLst>
                <a:rect l="0" t="0" r="r" b="b"/>
                <a:pathLst>
                  <a:path w="337" h="335">
                    <a:moveTo>
                      <a:pt x="0" y="328"/>
                    </a:moveTo>
                    <a:lnTo>
                      <a:pt x="51" y="335"/>
                    </a:lnTo>
                    <a:lnTo>
                      <a:pt x="143" y="235"/>
                    </a:lnTo>
                    <a:lnTo>
                      <a:pt x="238" y="167"/>
                    </a:lnTo>
                    <a:lnTo>
                      <a:pt x="337" y="0"/>
                    </a:lnTo>
                  </a:path>
                </a:pathLst>
              </a:custGeom>
              <a:noFill/>
              <a:ln w="254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6" name="Freeform 733"/>
              <p:cNvSpPr>
                <a:spLocks/>
              </p:cNvSpPr>
              <p:nvPr/>
            </p:nvSpPr>
            <p:spPr bwMode="auto">
              <a:xfrm>
                <a:off x="799" y="2031"/>
                <a:ext cx="646" cy="479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50" y="81"/>
                  </a:cxn>
                  <a:cxn ang="0">
                    <a:pos x="160" y="0"/>
                  </a:cxn>
                </a:cxnLst>
                <a:rect l="0" t="0" r="r" b="b"/>
                <a:pathLst>
                  <a:path w="160" h="118">
                    <a:moveTo>
                      <a:pt x="0" y="118"/>
                    </a:moveTo>
                    <a:lnTo>
                      <a:pt x="50" y="81"/>
                    </a:lnTo>
                    <a:lnTo>
                      <a:pt x="160" y="0"/>
                    </a:lnTo>
                  </a:path>
                </a:pathLst>
              </a:custGeom>
              <a:noFill/>
              <a:ln w="2540">
                <a:solidFill>
                  <a:srgbClr val="CC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7" name="Freeform 732"/>
              <p:cNvSpPr>
                <a:spLocks/>
              </p:cNvSpPr>
              <p:nvPr/>
            </p:nvSpPr>
            <p:spPr bwMode="auto">
              <a:xfrm>
                <a:off x="828" y="1930"/>
                <a:ext cx="553" cy="807"/>
              </a:xfrm>
              <a:custGeom>
                <a:avLst/>
                <a:gdLst/>
                <a:ahLst/>
                <a:cxnLst>
                  <a:cxn ang="0">
                    <a:pos x="0" y="199"/>
                  </a:cxn>
                  <a:cxn ang="0">
                    <a:pos x="45" y="137"/>
                  </a:cxn>
                  <a:cxn ang="0">
                    <a:pos x="137" y="0"/>
                  </a:cxn>
                </a:cxnLst>
                <a:rect l="0" t="0" r="r" b="b"/>
                <a:pathLst>
                  <a:path w="137" h="199">
                    <a:moveTo>
                      <a:pt x="0" y="199"/>
                    </a:moveTo>
                    <a:lnTo>
                      <a:pt x="45" y="137"/>
                    </a:lnTo>
                    <a:lnTo>
                      <a:pt x="137" y="0"/>
                    </a:lnTo>
                  </a:path>
                </a:pathLst>
              </a:custGeom>
              <a:noFill/>
              <a:ln w="2540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8" name="Freeform 731"/>
              <p:cNvSpPr>
                <a:spLocks/>
              </p:cNvSpPr>
              <p:nvPr/>
            </p:nvSpPr>
            <p:spPr bwMode="auto">
              <a:xfrm>
                <a:off x="799" y="1557"/>
                <a:ext cx="1296" cy="1054"/>
              </a:xfrm>
              <a:custGeom>
                <a:avLst/>
                <a:gdLst/>
                <a:ahLst/>
                <a:cxnLst>
                  <a:cxn ang="0">
                    <a:pos x="0" y="260"/>
                  </a:cxn>
                  <a:cxn ang="0">
                    <a:pos x="46" y="198"/>
                  </a:cxn>
                  <a:cxn ang="0">
                    <a:pos x="149" y="92"/>
                  </a:cxn>
                  <a:cxn ang="0">
                    <a:pos x="235" y="24"/>
                  </a:cxn>
                  <a:cxn ang="0">
                    <a:pos x="321" y="0"/>
                  </a:cxn>
                </a:cxnLst>
                <a:rect l="0" t="0" r="r" b="b"/>
                <a:pathLst>
                  <a:path w="321" h="260">
                    <a:moveTo>
                      <a:pt x="0" y="260"/>
                    </a:moveTo>
                    <a:lnTo>
                      <a:pt x="46" y="198"/>
                    </a:lnTo>
                    <a:lnTo>
                      <a:pt x="149" y="92"/>
                    </a:lnTo>
                    <a:lnTo>
                      <a:pt x="235" y="24"/>
                    </a:lnTo>
                    <a:lnTo>
                      <a:pt x="321" y="0"/>
                    </a:lnTo>
                  </a:path>
                </a:pathLst>
              </a:custGeom>
              <a:noFill/>
              <a:ln w="2540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9" name="Freeform 730"/>
              <p:cNvSpPr>
                <a:spLocks/>
              </p:cNvSpPr>
              <p:nvPr/>
            </p:nvSpPr>
            <p:spPr bwMode="auto">
              <a:xfrm>
                <a:off x="795" y="1780"/>
                <a:ext cx="949" cy="880"/>
              </a:xfrm>
              <a:custGeom>
                <a:avLst/>
                <a:gdLst/>
                <a:ahLst/>
                <a:cxnLst>
                  <a:cxn ang="0">
                    <a:pos x="0" y="217"/>
                  </a:cxn>
                  <a:cxn ang="0">
                    <a:pos x="45" y="168"/>
                  </a:cxn>
                  <a:cxn ang="0">
                    <a:pos x="135" y="130"/>
                  </a:cxn>
                  <a:cxn ang="0">
                    <a:pos x="235" y="0"/>
                  </a:cxn>
                </a:cxnLst>
                <a:rect l="0" t="0" r="r" b="b"/>
                <a:pathLst>
                  <a:path w="235" h="217">
                    <a:moveTo>
                      <a:pt x="0" y="217"/>
                    </a:moveTo>
                    <a:lnTo>
                      <a:pt x="45" y="168"/>
                    </a:lnTo>
                    <a:lnTo>
                      <a:pt x="135" y="130"/>
                    </a:lnTo>
                    <a:lnTo>
                      <a:pt x="235" y="0"/>
                    </a:lnTo>
                  </a:path>
                </a:pathLst>
              </a:cu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30" name="Freeform 729"/>
              <p:cNvSpPr>
                <a:spLocks/>
              </p:cNvSpPr>
              <p:nvPr/>
            </p:nvSpPr>
            <p:spPr bwMode="auto">
              <a:xfrm>
                <a:off x="799" y="1707"/>
                <a:ext cx="957" cy="977"/>
              </a:xfrm>
              <a:custGeom>
                <a:avLst/>
                <a:gdLst/>
                <a:ahLst/>
                <a:cxnLst>
                  <a:cxn ang="0">
                    <a:pos x="0" y="241"/>
                  </a:cxn>
                  <a:cxn ang="0">
                    <a:pos x="51" y="161"/>
                  </a:cxn>
                  <a:cxn ang="0">
                    <a:pos x="140" y="130"/>
                  </a:cxn>
                  <a:cxn ang="0">
                    <a:pos x="237" y="0"/>
                  </a:cxn>
                </a:cxnLst>
                <a:rect l="0" t="0" r="r" b="b"/>
                <a:pathLst>
                  <a:path w="237" h="241">
                    <a:moveTo>
                      <a:pt x="0" y="241"/>
                    </a:moveTo>
                    <a:lnTo>
                      <a:pt x="51" y="161"/>
                    </a:lnTo>
                    <a:lnTo>
                      <a:pt x="140" y="130"/>
                    </a:lnTo>
                    <a:lnTo>
                      <a:pt x="237" y="0"/>
                    </a:lnTo>
                  </a:path>
                </a:pathLst>
              </a:custGeom>
              <a:noFill/>
              <a:ln w="254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31" name="Freeform 728"/>
              <p:cNvSpPr>
                <a:spLocks/>
              </p:cNvSpPr>
              <p:nvPr/>
            </p:nvSpPr>
            <p:spPr bwMode="auto">
              <a:xfrm>
                <a:off x="791" y="2307"/>
                <a:ext cx="699" cy="406"/>
              </a:xfrm>
              <a:custGeom>
                <a:avLst/>
                <a:gdLst/>
                <a:ahLst/>
                <a:cxnLst>
                  <a:cxn ang="0">
                    <a:pos x="0" y="100"/>
                  </a:cxn>
                  <a:cxn ang="0">
                    <a:pos x="54" y="93"/>
                  </a:cxn>
                  <a:cxn ang="0">
                    <a:pos x="173" y="0"/>
                  </a:cxn>
                </a:cxnLst>
                <a:rect l="0" t="0" r="r" b="b"/>
                <a:pathLst>
                  <a:path w="173" h="100">
                    <a:moveTo>
                      <a:pt x="0" y="100"/>
                    </a:moveTo>
                    <a:lnTo>
                      <a:pt x="54" y="93"/>
                    </a:lnTo>
                    <a:lnTo>
                      <a:pt x="173" y="0"/>
                    </a:lnTo>
                  </a:path>
                </a:pathLst>
              </a:custGeom>
              <a:noFill/>
              <a:ln w="2540">
                <a:solidFill>
                  <a:srgbClr val="CC99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32" name="Freeform 727"/>
              <p:cNvSpPr>
                <a:spLocks/>
              </p:cNvSpPr>
              <p:nvPr/>
            </p:nvSpPr>
            <p:spPr bwMode="auto">
              <a:xfrm>
                <a:off x="803" y="1354"/>
                <a:ext cx="1740" cy="1359"/>
              </a:xfrm>
              <a:custGeom>
                <a:avLst/>
                <a:gdLst/>
                <a:ahLst/>
                <a:cxnLst>
                  <a:cxn ang="0">
                    <a:pos x="0" y="335"/>
                  </a:cxn>
                  <a:cxn ang="0">
                    <a:pos x="50" y="335"/>
                  </a:cxn>
                  <a:cxn ang="0">
                    <a:pos x="171" y="229"/>
                  </a:cxn>
                  <a:cxn ang="0">
                    <a:pos x="260" y="142"/>
                  </a:cxn>
                  <a:cxn ang="0">
                    <a:pos x="370" y="50"/>
                  </a:cxn>
                  <a:cxn ang="0">
                    <a:pos x="431" y="0"/>
                  </a:cxn>
                </a:cxnLst>
                <a:rect l="0" t="0" r="r" b="b"/>
                <a:pathLst>
                  <a:path w="431" h="335">
                    <a:moveTo>
                      <a:pt x="0" y="335"/>
                    </a:moveTo>
                    <a:lnTo>
                      <a:pt x="50" y="335"/>
                    </a:lnTo>
                    <a:lnTo>
                      <a:pt x="171" y="229"/>
                    </a:lnTo>
                    <a:lnTo>
                      <a:pt x="260" y="142"/>
                    </a:lnTo>
                    <a:lnTo>
                      <a:pt x="370" y="50"/>
                    </a:lnTo>
                    <a:lnTo>
                      <a:pt x="431" y="0"/>
                    </a:lnTo>
                  </a:path>
                </a:pathLst>
              </a:custGeom>
              <a:noFill/>
              <a:ln w="2540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33" name="Freeform 726"/>
              <p:cNvSpPr>
                <a:spLocks/>
              </p:cNvSpPr>
              <p:nvPr/>
            </p:nvSpPr>
            <p:spPr bwMode="auto">
              <a:xfrm>
                <a:off x="820" y="2283"/>
                <a:ext cx="573" cy="430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67" y="68"/>
                  </a:cxn>
                  <a:cxn ang="0">
                    <a:pos x="142" y="0"/>
                  </a:cxn>
                </a:cxnLst>
                <a:rect l="0" t="0" r="r" b="b"/>
                <a:pathLst>
                  <a:path w="142" h="106">
                    <a:moveTo>
                      <a:pt x="0" y="106"/>
                    </a:moveTo>
                    <a:lnTo>
                      <a:pt x="67" y="68"/>
                    </a:lnTo>
                    <a:lnTo>
                      <a:pt x="142" y="0"/>
                    </a:lnTo>
                  </a:path>
                </a:pathLst>
              </a:custGeom>
              <a:noFill/>
              <a:ln w="254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34" name="Freeform 725"/>
              <p:cNvSpPr>
                <a:spLocks/>
              </p:cNvSpPr>
              <p:nvPr/>
            </p:nvSpPr>
            <p:spPr bwMode="auto">
              <a:xfrm>
                <a:off x="807" y="2510"/>
                <a:ext cx="598" cy="20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64" y="50"/>
                  </a:cxn>
                  <a:cxn ang="0">
                    <a:pos x="148" y="0"/>
                  </a:cxn>
                </a:cxnLst>
                <a:rect l="0" t="0" r="r" b="b"/>
                <a:pathLst>
                  <a:path w="148" h="50">
                    <a:moveTo>
                      <a:pt x="0" y="50"/>
                    </a:moveTo>
                    <a:lnTo>
                      <a:pt x="64" y="50"/>
                    </a:lnTo>
                    <a:lnTo>
                      <a:pt x="148" y="0"/>
                    </a:lnTo>
                  </a:path>
                </a:pathLst>
              </a:custGeom>
              <a:noFill/>
              <a:ln w="254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35" name="Freeform 724"/>
              <p:cNvSpPr>
                <a:spLocks/>
              </p:cNvSpPr>
              <p:nvPr/>
            </p:nvSpPr>
            <p:spPr bwMode="auto">
              <a:xfrm>
                <a:off x="836" y="1930"/>
                <a:ext cx="948" cy="783"/>
              </a:xfrm>
              <a:custGeom>
                <a:avLst/>
                <a:gdLst/>
                <a:ahLst/>
                <a:cxnLst>
                  <a:cxn ang="0">
                    <a:pos x="0" y="193"/>
                  </a:cxn>
                  <a:cxn ang="0">
                    <a:pos x="47" y="137"/>
                  </a:cxn>
                  <a:cxn ang="0">
                    <a:pos x="152" y="56"/>
                  </a:cxn>
                  <a:cxn ang="0">
                    <a:pos x="235" y="0"/>
                  </a:cxn>
                </a:cxnLst>
                <a:rect l="0" t="0" r="r" b="b"/>
                <a:pathLst>
                  <a:path w="235" h="193">
                    <a:moveTo>
                      <a:pt x="0" y="193"/>
                    </a:moveTo>
                    <a:lnTo>
                      <a:pt x="47" y="137"/>
                    </a:lnTo>
                    <a:lnTo>
                      <a:pt x="152" y="56"/>
                    </a:lnTo>
                    <a:lnTo>
                      <a:pt x="235" y="0"/>
                    </a:lnTo>
                  </a:path>
                </a:pathLst>
              </a:custGeom>
              <a:noFill/>
              <a:ln w="2540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36" name="Freeform 723"/>
              <p:cNvSpPr>
                <a:spLocks/>
              </p:cNvSpPr>
              <p:nvPr/>
            </p:nvSpPr>
            <p:spPr bwMode="auto">
              <a:xfrm>
                <a:off x="807" y="1707"/>
                <a:ext cx="1337" cy="1030"/>
              </a:xfrm>
              <a:custGeom>
                <a:avLst/>
                <a:gdLst/>
                <a:ahLst/>
                <a:cxnLst>
                  <a:cxn ang="0">
                    <a:pos x="0" y="254"/>
                  </a:cxn>
                  <a:cxn ang="0">
                    <a:pos x="50" y="248"/>
                  </a:cxn>
                  <a:cxn ang="0">
                    <a:pos x="144" y="155"/>
                  </a:cxn>
                  <a:cxn ang="0">
                    <a:pos x="236" y="18"/>
                  </a:cxn>
                  <a:cxn ang="0">
                    <a:pos x="331" y="0"/>
                  </a:cxn>
                </a:cxnLst>
                <a:rect l="0" t="0" r="r" b="b"/>
                <a:pathLst>
                  <a:path w="331" h="254">
                    <a:moveTo>
                      <a:pt x="0" y="254"/>
                    </a:moveTo>
                    <a:lnTo>
                      <a:pt x="50" y="248"/>
                    </a:lnTo>
                    <a:lnTo>
                      <a:pt x="144" y="155"/>
                    </a:lnTo>
                    <a:lnTo>
                      <a:pt x="236" y="18"/>
                    </a:lnTo>
                    <a:lnTo>
                      <a:pt x="331" y="0"/>
                    </a:lnTo>
                  </a:path>
                </a:pathLst>
              </a:custGeom>
              <a:noFill/>
              <a:ln w="254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37" name="Freeform 722"/>
              <p:cNvSpPr>
                <a:spLocks/>
              </p:cNvSpPr>
              <p:nvPr/>
            </p:nvSpPr>
            <p:spPr bwMode="auto">
              <a:xfrm>
                <a:off x="731" y="2700"/>
                <a:ext cx="2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13"/>
                  </a:cxn>
                  <a:cxn ang="0">
                    <a:pos x="12" y="25"/>
                  </a:cxn>
                  <a:cxn ang="0">
                    <a:pos x="0" y="13"/>
                  </a:cxn>
                  <a:cxn ang="0">
                    <a:pos x="12" y="0"/>
                  </a:cxn>
                </a:cxnLst>
                <a:rect l="0" t="0" r="r" b="b"/>
                <a:pathLst>
                  <a:path w="24" h="25">
                    <a:moveTo>
                      <a:pt x="12" y="0"/>
                    </a:moveTo>
                    <a:lnTo>
                      <a:pt x="24" y="13"/>
                    </a:lnTo>
                    <a:lnTo>
                      <a:pt x="12" y="25"/>
                    </a:lnTo>
                    <a:lnTo>
                      <a:pt x="0" y="1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254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38" name="Freeform 721"/>
              <p:cNvSpPr>
                <a:spLocks/>
              </p:cNvSpPr>
              <p:nvPr/>
            </p:nvSpPr>
            <p:spPr bwMode="auto">
              <a:xfrm>
                <a:off x="929" y="2372"/>
                <a:ext cx="24" cy="2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12"/>
                  </a:cxn>
                  <a:cxn ang="0">
                    <a:pos x="12" y="24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254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39" name="Rectangle 720"/>
              <p:cNvSpPr>
                <a:spLocks noChangeArrowheads="1"/>
              </p:cNvSpPr>
              <p:nvPr/>
            </p:nvSpPr>
            <p:spPr bwMode="auto">
              <a:xfrm>
                <a:off x="735" y="2700"/>
                <a:ext cx="24" cy="25"/>
              </a:xfrm>
              <a:prstGeom prst="rect">
                <a:avLst/>
              </a:prstGeom>
              <a:solidFill>
                <a:srgbClr val="FF00FF"/>
              </a:solidFill>
              <a:ln w="254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40" name="Rectangle 719"/>
              <p:cNvSpPr>
                <a:spLocks noChangeArrowheads="1"/>
              </p:cNvSpPr>
              <p:nvPr/>
            </p:nvSpPr>
            <p:spPr bwMode="auto">
              <a:xfrm>
                <a:off x="945" y="2522"/>
                <a:ext cx="24" cy="24"/>
              </a:xfrm>
              <a:prstGeom prst="rect">
                <a:avLst/>
              </a:prstGeom>
              <a:solidFill>
                <a:srgbClr val="FF00FF"/>
              </a:solidFill>
              <a:ln w="254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41" name="Rectangle 718"/>
              <p:cNvSpPr>
                <a:spLocks noChangeArrowheads="1"/>
              </p:cNvSpPr>
              <p:nvPr/>
            </p:nvSpPr>
            <p:spPr bwMode="auto">
              <a:xfrm>
                <a:off x="1336" y="2145"/>
                <a:ext cx="25" cy="24"/>
              </a:xfrm>
              <a:prstGeom prst="rect">
                <a:avLst/>
              </a:prstGeom>
              <a:solidFill>
                <a:srgbClr val="FF00FF"/>
              </a:solidFill>
              <a:ln w="254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42" name="Rectangle 717"/>
              <p:cNvSpPr>
                <a:spLocks noChangeArrowheads="1"/>
              </p:cNvSpPr>
              <p:nvPr/>
            </p:nvSpPr>
            <p:spPr bwMode="auto">
              <a:xfrm>
                <a:off x="1712" y="1719"/>
                <a:ext cx="24" cy="25"/>
              </a:xfrm>
              <a:prstGeom prst="rect">
                <a:avLst/>
              </a:prstGeom>
              <a:solidFill>
                <a:srgbClr val="FF00FF"/>
              </a:solidFill>
              <a:ln w="254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43" name="Rectangle 716"/>
              <p:cNvSpPr>
                <a:spLocks noChangeArrowheads="1"/>
              </p:cNvSpPr>
              <p:nvPr/>
            </p:nvSpPr>
            <p:spPr bwMode="auto">
              <a:xfrm>
                <a:off x="2128" y="1642"/>
                <a:ext cx="24" cy="24"/>
              </a:xfrm>
              <a:prstGeom prst="rect">
                <a:avLst/>
              </a:prstGeom>
              <a:solidFill>
                <a:srgbClr val="FF00FF"/>
              </a:solidFill>
              <a:ln w="254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44" name="Freeform 715"/>
              <p:cNvSpPr>
                <a:spLocks/>
              </p:cNvSpPr>
              <p:nvPr/>
            </p:nvSpPr>
            <p:spPr bwMode="auto">
              <a:xfrm>
                <a:off x="751" y="2623"/>
                <a:ext cx="2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25"/>
                  </a:cxn>
                  <a:cxn ang="0">
                    <a:pos x="0" y="25"/>
                  </a:cxn>
                  <a:cxn ang="0">
                    <a:pos x="12" y="0"/>
                  </a:cxn>
                </a:cxnLst>
                <a:rect l="0" t="0" r="r" b="b"/>
                <a:pathLst>
                  <a:path w="24" h="25">
                    <a:moveTo>
                      <a:pt x="12" y="0"/>
                    </a:moveTo>
                    <a:lnTo>
                      <a:pt x="24" y="25"/>
                    </a:lnTo>
                    <a:lnTo>
                      <a:pt x="0" y="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254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45" name="Freeform 714"/>
              <p:cNvSpPr>
                <a:spLocks/>
              </p:cNvSpPr>
              <p:nvPr/>
            </p:nvSpPr>
            <p:spPr bwMode="auto">
              <a:xfrm>
                <a:off x="933" y="2648"/>
                <a:ext cx="24" cy="2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24"/>
                  </a:cxn>
                  <a:cxn ang="0">
                    <a:pos x="0" y="24"/>
                  </a:cxn>
                  <a:cxn ang="0">
                    <a:pos x="12" y="0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254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46" name="Freeform 713"/>
              <p:cNvSpPr>
                <a:spLocks/>
              </p:cNvSpPr>
              <p:nvPr/>
            </p:nvSpPr>
            <p:spPr bwMode="auto">
              <a:xfrm>
                <a:off x="1340" y="2271"/>
                <a:ext cx="25" cy="2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5" y="24"/>
                  </a:cxn>
                  <a:cxn ang="0">
                    <a:pos x="0" y="24"/>
                  </a:cxn>
                  <a:cxn ang="0">
                    <a:pos x="12" y="0"/>
                  </a:cxn>
                </a:cxnLst>
                <a:rect l="0" t="0" r="r" b="b"/>
                <a:pathLst>
                  <a:path w="25" h="24">
                    <a:moveTo>
                      <a:pt x="12" y="0"/>
                    </a:moveTo>
                    <a:lnTo>
                      <a:pt x="25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254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47" name="Freeform 712"/>
              <p:cNvSpPr>
                <a:spLocks/>
              </p:cNvSpPr>
              <p:nvPr/>
            </p:nvSpPr>
            <p:spPr bwMode="auto">
              <a:xfrm>
                <a:off x="1720" y="1869"/>
                <a:ext cx="2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25"/>
                  </a:cxn>
                  <a:cxn ang="0">
                    <a:pos x="0" y="25"/>
                  </a:cxn>
                  <a:cxn ang="0">
                    <a:pos x="12" y="0"/>
                  </a:cxn>
                </a:cxnLst>
                <a:rect l="0" t="0" r="r" b="b"/>
                <a:pathLst>
                  <a:path w="24" h="25">
                    <a:moveTo>
                      <a:pt x="12" y="0"/>
                    </a:moveTo>
                    <a:lnTo>
                      <a:pt x="24" y="25"/>
                    </a:lnTo>
                    <a:lnTo>
                      <a:pt x="0" y="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254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48" name="Freeform 711"/>
              <p:cNvSpPr>
                <a:spLocks/>
              </p:cNvSpPr>
              <p:nvPr/>
            </p:nvSpPr>
            <p:spPr bwMode="auto">
              <a:xfrm>
                <a:off x="2136" y="1342"/>
                <a:ext cx="24" cy="2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24"/>
                  </a:cxn>
                  <a:cxn ang="0">
                    <a:pos x="0" y="24"/>
                  </a:cxn>
                  <a:cxn ang="0">
                    <a:pos x="12" y="0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254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49" name="Rectangle 710"/>
              <p:cNvSpPr>
                <a:spLocks noChangeArrowheads="1"/>
              </p:cNvSpPr>
              <p:nvPr/>
            </p:nvSpPr>
            <p:spPr bwMode="auto">
              <a:xfrm>
                <a:off x="771" y="2725"/>
                <a:ext cx="32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50" name="Line 709"/>
              <p:cNvSpPr>
                <a:spLocks noChangeShapeType="1"/>
              </p:cNvSpPr>
              <p:nvPr/>
            </p:nvSpPr>
            <p:spPr bwMode="auto">
              <a:xfrm flipH="1" flipV="1">
                <a:off x="771" y="2725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51" name="Line 708"/>
              <p:cNvSpPr>
                <a:spLocks noChangeShapeType="1"/>
              </p:cNvSpPr>
              <p:nvPr/>
            </p:nvSpPr>
            <p:spPr bwMode="auto">
              <a:xfrm>
                <a:off x="783" y="2737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52" name="Line 707"/>
              <p:cNvSpPr>
                <a:spLocks noChangeShapeType="1"/>
              </p:cNvSpPr>
              <p:nvPr/>
            </p:nvSpPr>
            <p:spPr bwMode="auto">
              <a:xfrm flipH="1">
                <a:off x="771" y="2737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53" name="Line 706"/>
              <p:cNvSpPr>
                <a:spLocks noChangeShapeType="1"/>
              </p:cNvSpPr>
              <p:nvPr/>
            </p:nvSpPr>
            <p:spPr bwMode="auto">
              <a:xfrm flipV="1">
                <a:off x="783" y="2725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54" name="Rectangle 705"/>
              <p:cNvSpPr>
                <a:spLocks noChangeArrowheads="1"/>
              </p:cNvSpPr>
              <p:nvPr/>
            </p:nvSpPr>
            <p:spPr bwMode="auto">
              <a:xfrm>
                <a:off x="977" y="2473"/>
                <a:ext cx="32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55" name="Line 704"/>
              <p:cNvSpPr>
                <a:spLocks noChangeShapeType="1"/>
              </p:cNvSpPr>
              <p:nvPr/>
            </p:nvSpPr>
            <p:spPr bwMode="auto">
              <a:xfrm flipH="1" flipV="1">
                <a:off x="977" y="2473"/>
                <a:ext cx="12" cy="13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56" name="Line 703"/>
              <p:cNvSpPr>
                <a:spLocks noChangeShapeType="1"/>
              </p:cNvSpPr>
              <p:nvPr/>
            </p:nvSpPr>
            <p:spPr bwMode="auto">
              <a:xfrm>
                <a:off x="989" y="2486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57" name="Line 702"/>
              <p:cNvSpPr>
                <a:spLocks noChangeShapeType="1"/>
              </p:cNvSpPr>
              <p:nvPr/>
            </p:nvSpPr>
            <p:spPr bwMode="auto">
              <a:xfrm flipH="1">
                <a:off x="977" y="2486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58" name="Line 701"/>
              <p:cNvSpPr>
                <a:spLocks noChangeShapeType="1"/>
              </p:cNvSpPr>
              <p:nvPr/>
            </p:nvSpPr>
            <p:spPr bwMode="auto">
              <a:xfrm flipV="1">
                <a:off x="989" y="2473"/>
                <a:ext cx="12" cy="13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59" name="Rectangle 700"/>
              <p:cNvSpPr>
                <a:spLocks noChangeArrowheads="1"/>
              </p:cNvSpPr>
              <p:nvPr/>
            </p:nvSpPr>
            <p:spPr bwMode="auto">
              <a:xfrm>
                <a:off x="1332" y="2396"/>
                <a:ext cx="33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60" name="Line 699"/>
              <p:cNvSpPr>
                <a:spLocks noChangeShapeType="1"/>
              </p:cNvSpPr>
              <p:nvPr/>
            </p:nvSpPr>
            <p:spPr bwMode="auto">
              <a:xfrm flipH="1" flipV="1">
                <a:off x="1332" y="2396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61" name="Line 698"/>
              <p:cNvSpPr>
                <a:spLocks noChangeShapeType="1"/>
              </p:cNvSpPr>
              <p:nvPr/>
            </p:nvSpPr>
            <p:spPr bwMode="auto">
              <a:xfrm>
                <a:off x="1344" y="2408"/>
                <a:ext cx="13" cy="13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62" name="Line 697"/>
              <p:cNvSpPr>
                <a:spLocks noChangeShapeType="1"/>
              </p:cNvSpPr>
              <p:nvPr/>
            </p:nvSpPr>
            <p:spPr bwMode="auto">
              <a:xfrm flipH="1">
                <a:off x="1332" y="2408"/>
                <a:ext cx="12" cy="13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63" name="Line 696"/>
              <p:cNvSpPr>
                <a:spLocks noChangeShapeType="1"/>
              </p:cNvSpPr>
              <p:nvPr/>
            </p:nvSpPr>
            <p:spPr bwMode="auto">
              <a:xfrm flipV="1">
                <a:off x="1344" y="2396"/>
                <a:ext cx="13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64" name="Rectangle 695"/>
              <p:cNvSpPr>
                <a:spLocks noChangeArrowheads="1"/>
              </p:cNvSpPr>
              <p:nvPr/>
            </p:nvSpPr>
            <p:spPr bwMode="auto">
              <a:xfrm>
                <a:off x="1768" y="1821"/>
                <a:ext cx="33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65" name="Line 694"/>
              <p:cNvSpPr>
                <a:spLocks noChangeShapeType="1"/>
              </p:cNvSpPr>
              <p:nvPr/>
            </p:nvSpPr>
            <p:spPr bwMode="auto">
              <a:xfrm flipH="1" flipV="1">
                <a:off x="1768" y="1821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66" name="Line 693"/>
              <p:cNvSpPr>
                <a:spLocks noChangeShapeType="1"/>
              </p:cNvSpPr>
              <p:nvPr/>
            </p:nvSpPr>
            <p:spPr bwMode="auto">
              <a:xfrm>
                <a:off x="1780" y="1833"/>
                <a:ext cx="13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67" name="Line 692"/>
              <p:cNvSpPr>
                <a:spLocks noChangeShapeType="1"/>
              </p:cNvSpPr>
              <p:nvPr/>
            </p:nvSpPr>
            <p:spPr bwMode="auto">
              <a:xfrm flipH="1">
                <a:off x="1768" y="1833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68" name="Line 691"/>
              <p:cNvSpPr>
                <a:spLocks noChangeShapeType="1"/>
              </p:cNvSpPr>
              <p:nvPr/>
            </p:nvSpPr>
            <p:spPr bwMode="auto">
              <a:xfrm flipV="1">
                <a:off x="1780" y="1821"/>
                <a:ext cx="13" cy="12"/>
              </a:xfrm>
              <a:prstGeom prst="line">
                <a:avLst/>
              </a:prstGeom>
              <a:noFill/>
              <a:ln w="254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69" name="Rectangle 690"/>
              <p:cNvSpPr>
                <a:spLocks noChangeArrowheads="1"/>
              </p:cNvSpPr>
              <p:nvPr/>
            </p:nvSpPr>
            <p:spPr bwMode="auto">
              <a:xfrm>
                <a:off x="775" y="2700"/>
                <a:ext cx="32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70" name="Line 689"/>
              <p:cNvSpPr>
                <a:spLocks noChangeShapeType="1"/>
              </p:cNvSpPr>
              <p:nvPr/>
            </p:nvSpPr>
            <p:spPr bwMode="auto">
              <a:xfrm flipH="1" flipV="1">
                <a:off x="775" y="2700"/>
                <a:ext cx="12" cy="13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71" name="Line 688"/>
              <p:cNvSpPr>
                <a:spLocks noChangeShapeType="1"/>
              </p:cNvSpPr>
              <p:nvPr/>
            </p:nvSpPr>
            <p:spPr bwMode="auto">
              <a:xfrm>
                <a:off x="787" y="2713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72" name="Line 687"/>
              <p:cNvSpPr>
                <a:spLocks noChangeShapeType="1"/>
              </p:cNvSpPr>
              <p:nvPr/>
            </p:nvSpPr>
            <p:spPr bwMode="auto">
              <a:xfrm flipH="1">
                <a:off x="775" y="2713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73" name="Line 686"/>
              <p:cNvSpPr>
                <a:spLocks noChangeShapeType="1"/>
              </p:cNvSpPr>
              <p:nvPr/>
            </p:nvSpPr>
            <p:spPr bwMode="auto">
              <a:xfrm flipV="1">
                <a:off x="787" y="2700"/>
                <a:ext cx="12" cy="13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74" name="Line 685"/>
              <p:cNvSpPr>
                <a:spLocks noChangeShapeType="1"/>
              </p:cNvSpPr>
              <p:nvPr/>
            </p:nvSpPr>
            <p:spPr bwMode="auto">
              <a:xfrm flipV="1">
                <a:off x="787" y="2700"/>
                <a:ext cx="1" cy="13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75" name="Line 684"/>
              <p:cNvSpPr>
                <a:spLocks noChangeShapeType="1"/>
              </p:cNvSpPr>
              <p:nvPr/>
            </p:nvSpPr>
            <p:spPr bwMode="auto">
              <a:xfrm>
                <a:off x="787" y="2713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76" name="Rectangle 683"/>
              <p:cNvSpPr>
                <a:spLocks noChangeArrowheads="1"/>
              </p:cNvSpPr>
              <p:nvPr/>
            </p:nvSpPr>
            <p:spPr bwMode="auto">
              <a:xfrm>
                <a:off x="981" y="2672"/>
                <a:ext cx="32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77" name="Line 682"/>
              <p:cNvSpPr>
                <a:spLocks noChangeShapeType="1"/>
              </p:cNvSpPr>
              <p:nvPr/>
            </p:nvSpPr>
            <p:spPr bwMode="auto">
              <a:xfrm flipH="1" flipV="1">
                <a:off x="981" y="2672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78" name="Line 681"/>
              <p:cNvSpPr>
                <a:spLocks noChangeShapeType="1"/>
              </p:cNvSpPr>
              <p:nvPr/>
            </p:nvSpPr>
            <p:spPr bwMode="auto">
              <a:xfrm>
                <a:off x="993" y="2684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79" name="Line 680"/>
              <p:cNvSpPr>
                <a:spLocks noChangeShapeType="1"/>
              </p:cNvSpPr>
              <p:nvPr/>
            </p:nvSpPr>
            <p:spPr bwMode="auto">
              <a:xfrm flipH="1">
                <a:off x="981" y="2684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80" name="Line 679"/>
              <p:cNvSpPr>
                <a:spLocks noChangeShapeType="1"/>
              </p:cNvSpPr>
              <p:nvPr/>
            </p:nvSpPr>
            <p:spPr bwMode="auto">
              <a:xfrm flipV="1">
                <a:off x="993" y="2672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81" name="Line 678"/>
              <p:cNvSpPr>
                <a:spLocks noChangeShapeType="1"/>
              </p:cNvSpPr>
              <p:nvPr/>
            </p:nvSpPr>
            <p:spPr bwMode="auto">
              <a:xfrm flipV="1">
                <a:off x="993" y="2672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82" name="Line 677"/>
              <p:cNvSpPr>
                <a:spLocks noChangeShapeType="1"/>
              </p:cNvSpPr>
              <p:nvPr/>
            </p:nvSpPr>
            <p:spPr bwMode="auto">
              <a:xfrm>
                <a:off x="993" y="2684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83" name="Rectangle 676"/>
              <p:cNvSpPr>
                <a:spLocks noChangeArrowheads="1"/>
              </p:cNvSpPr>
              <p:nvPr/>
            </p:nvSpPr>
            <p:spPr bwMode="auto">
              <a:xfrm>
                <a:off x="1377" y="2271"/>
                <a:ext cx="32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84" name="Line 675"/>
              <p:cNvSpPr>
                <a:spLocks noChangeShapeType="1"/>
              </p:cNvSpPr>
              <p:nvPr/>
            </p:nvSpPr>
            <p:spPr bwMode="auto">
              <a:xfrm flipH="1" flipV="1">
                <a:off x="1377" y="2271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85" name="Line 674"/>
              <p:cNvSpPr>
                <a:spLocks noChangeShapeType="1"/>
              </p:cNvSpPr>
              <p:nvPr/>
            </p:nvSpPr>
            <p:spPr bwMode="auto">
              <a:xfrm>
                <a:off x="1389" y="2283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86" name="Line 673"/>
              <p:cNvSpPr>
                <a:spLocks noChangeShapeType="1"/>
              </p:cNvSpPr>
              <p:nvPr/>
            </p:nvSpPr>
            <p:spPr bwMode="auto">
              <a:xfrm flipH="1">
                <a:off x="1377" y="2283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87" name="Line 672"/>
              <p:cNvSpPr>
                <a:spLocks noChangeShapeType="1"/>
              </p:cNvSpPr>
              <p:nvPr/>
            </p:nvSpPr>
            <p:spPr bwMode="auto">
              <a:xfrm flipV="1">
                <a:off x="1389" y="2271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88" name="Line 671"/>
              <p:cNvSpPr>
                <a:spLocks noChangeShapeType="1"/>
              </p:cNvSpPr>
              <p:nvPr/>
            </p:nvSpPr>
            <p:spPr bwMode="auto">
              <a:xfrm flipV="1">
                <a:off x="1389" y="2271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89" name="Line 670"/>
              <p:cNvSpPr>
                <a:spLocks noChangeShapeType="1"/>
              </p:cNvSpPr>
              <p:nvPr/>
            </p:nvSpPr>
            <p:spPr bwMode="auto">
              <a:xfrm>
                <a:off x="1389" y="2283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90" name="Rectangle 669"/>
              <p:cNvSpPr>
                <a:spLocks noChangeArrowheads="1"/>
              </p:cNvSpPr>
              <p:nvPr/>
            </p:nvSpPr>
            <p:spPr bwMode="auto">
              <a:xfrm>
                <a:off x="1724" y="2121"/>
                <a:ext cx="32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91" name="Line 668"/>
              <p:cNvSpPr>
                <a:spLocks noChangeShapeType="1"/>
              </p:cNvSpPr>
              <p:nvPr/>
            </p:nvSpPr>
            <p:spPr bwMode="auto">
              <a:xfrm flipH="1" flipV="1">
                <a:off x="1724" y="2121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92" name="Line 667"/>
              <p:cNvSpPr>
                <a:spLocks noChangeShapeType="1"/>
              </p:cNvSpPr>
              <p:nvPr/>
            </p:nvSpPr>
            <p:spPr bwMode="auto">
              <a:xfrm>
                <a:off x="1736" y="2133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93" name="Line 666"/>
              <p:cNvSpPr>
                <a:spLocks noChangeShapeType="1"/>
              </p:cNvSpPr>
              <p:nvPr/>
            </p:nvSpPr>
            <p:spPr bwMode="auto">
              <a:xfrm flipH="1">
                <a:off x="1724" y="2133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94" name="Line 665"/>
              <p:cNvSpPr>
                <a:spLocks noChangeShapeType="1"/>
              </p:cNvSpPr>
              <p:nvPr/>
            </p:nvSpPr>
            <p:spPr bwMode="auto">
              <a:xfrm flipV="1">
                <a:off x="1736" y="2121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95" name="Line 664"/>
              <p:cNvSpPr>
                <a:spLocks noChangeShapeType="1"/>
              </p:cNvSpPr>
              <p:nvPr/>
            </p:nvSpPr>
            <p:spPr bwMode="auto">
              <a:xfrm flipV="1">
                <a:off x="1736" y="2121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96" name="Line 663"/>
              <p:cNvSpPr>
                <a:spLocks noChangeShapeType="1"/>
              </p:cNvSpPr>
              <p:nvPr/>
            </p:nvSpPr>
            <p:spPr bwMode="auto">
              <a:xfrm>
                <a:off x="1736" y="2133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97" name="Oval 662"/>
              <p:cNvSpPr>
                <a:spLocks noChangeArrowheads="1"/>
              </p:cNvSpPr>
              <p:nvPr/>
            </p:nvSpPr>
            <p:spPr bwMode="auto">
              <a:xfrm>
                <a:off x="759" y="2725"/>
                <a:ext cx="24" cy="24"/>
              </a:xfrm>
              <a:prstGeom prst="ellipse">
                <a:avLst/>
              </a:prstGeom>
              <a:solidFill>
                <a:srgbClr val="800000"/>
              </a:solidFill>
              <a:ln w="254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98" name="Oval 661"/>
              <p:cNvSpPr>
                <a:spLocks noChangeArrowheads="1"/>
              </p:cNvSpPr>
              <p:nvPr/>
            </p:nvSpPr>
            <p:spPr bwMode="auto">
              <a:xfrm>
                <a:off x="977" y="2421"/>
                <a:ext cx="24" cy="24"/>
              </a:xfrm>
              <a:prstGeom prst="ellipse">
                <a:avLst/>
              </a:prstGeom>
              <a:solidFill>
                <a:srgbClr val="800000"/>
              </a:solidFill>
              <a:ln w="254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99" name="Oval 660"/>
              <p:cNvSpPr>
                <a:spLocks noChangeArrowheads="1"/>
              </p:cNvSpPr>
              <p:nvPr/>
            </p:nvSpPr>
            <p:spPr bwMode="auto">
              <a:xfrm>
                <a:off x="1340" y="2019"/>
                <a:ext cx="25" cy="25"/>
              </a:xfrm>
              <a:prstGeom prst="ellipse">
                <a:avLst/>
              </a:prstGeom>
              <a:solidFill>
                <a:srgbClr val="800000"/>
              </a:solidFill>
              <a:ln w="254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00" name="Oval 659"/>
              <p:cNvSpPr>
                <a:spLocks noChangeArrowheads="1"/>
              </p:cNvSpPr>
              <p:nvPr/>
            </p:nvSpPr>
            <p:spPr bwMode="auto">
              <a:xfrm>
                <a:off x="1752" y="1545"/>
                <a:ext cx="24" cy="24"/>
              </a:xfrm>
              <a:prstGeom prst="ellipse">
                <a:avLst/>
              </a:prstGeom>
              <a:solidFill>
                <a:srgbClr val="800000"/>
              </a:solidFill>
              <a:ln w="254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01" name="Rectangle 658"/>
              <p:cNvSpPr>
                <a:spLocks noChangeArrowheads="1"/>
              </p:cNvSpPr>
              <p:nvPr/>
            </p:nvSpPr>
            <p:spPr bwMode="auto">
              <a:xfrm>
                <a:off x="981" y="2599"/>
                <a:ext cx="32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02" name="Line 657"/>
              <p:cNvSpPr>
                <a:spLocks noChangeShapeType="1"/>
              </p:cNvSpPr>
              <p:nvPr/>
            </p:nvSpPr>
            <p:spPr bwMode="auto">
              <a:xfrm flipV="1">
                <a:off x="993" y="2599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03" name="Line 656"/>
              <p:cNvSpPr>
                <a:spLocks noChangeShapeType="1"/>
              </p:cNvSpPr>
              <p:nvPr/>
            </p:nvSpPr>
            <p:spPr bwMode="auto">
              <a:xfrm>
                <a:off x="993" y="2611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04" name="Line 655"/>
              <p:cNvSpPr>
                <a:spLocks noChangeShapeType="1"/>
              </p:cNvSpPr>
              <p:nvPr/>
            </p:nvSpPr>
            <p:spPr bwMode="auto">
              <a:xfrm flipH="1">
                <a:off x="981" y="2611"/>
                <a:ext cx="12" cy="1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05" name="Line 654"/>
              <p:cNvSpPr>
                <a:spLocks noChangeShapeType="1"/>
              </p:cNvSpPr>
              <p:nvPr/>
            </p:nvSpPr>
            <p:spPr bwMode="auto">
              <a:xfrm>
                <a:off x="993" y="2611"/>
                <a:ext cx="12" cy="1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06" name="Rectangle 653"/>
              <p:cNvSpPr>
                <a:spLocks noChangeArrowheads="1"/>
              </p:cNvSpPr>
              <p:nvPr/>
            </p:nvSpPr>
            <p:spPr bwMode="auto">
              <a:xfrm>
                <a:off x="1348" y="2348"/>
                <a:ext cx="33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07" name="Line 652"/>
              <p:cNvSpPr>
                <a:spLocks noChangeShapeType="1"/>
              </p:cNvSpPr>
              <p:nvPr/>
            </p:nvSpPr>
            <p:spPr bwMode="auto">
              <a:xfrm flipV="1">
                <a:off x="1361" y="2348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08" name="Line 651"/>
              <p:cNvSpPr>
                <a:spLocks noChangeShapeType="1"/>
              </p:cNvSpPr>
              <p:nvPr/>
            </p:nvSpPr>
            <p:spPr bwMode="auto">
              <a:xfrm>
                <a:off x="1361" y="2360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09" name="Line 650"/>
              <p:cNvSpPr>
                <a:spLocks noChangeShapeType="1"/>
              </p:cNvSpPr>
              <p:nvPr/>
            </p:nvSpPr>
            <p:spPr bwMode="auto">
              <a:xfrm flipH="1">
                <a:off x="1348" y="2360"/>
                <a:ext cx="13" cy="1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10" name="Line 649"/>
              <p:cNvSpPr>
                <a:spLocks noChangeShapeType="1"/>
              </p:cNvSpPr>
              <p:nvPr/>
            </p:nvSpPr>
            <p:spPr bwMode="auto">
              <a:xfrm>
                <a:off x="1361" y="2360"/>
                <a:ext cx="12" cy="1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11" name="Rectangle 648"/>
              <p:cNvSpPr>
                <a:spLocks noChangeArrowheads="1"/>
              </p:cNvSpPr>
              <p:nvPr/>
            </p:nvSpPr>
            <p:spPr bwMode="auto">
              <a:xfrm>
                <a:off x="1700" y="2295"/>
                <a:ext cx="32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12" name="Line 647"/>
              <p:cNvSpPr>
                <a:spLocks noChangeShapeType="1"/>
              </p:cNvSpPr>
              <p:nvPr/>
            </p:nvSpPr>
            <p:spPr bwMode="auto">
              <a:xfrm flipV="1">
                <a:off x="1712" y="2295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13" name="Line 646"/>
              <p:cNvSpPr>
                <a:spLocks noChangeShapeType="1"/>
              </p:cNvSpPr>
              <p:nvPr/>
            </p:nvSpPr>
            <p:spPr bwMode="auto">
              <a:xfrm>
                <a:off x="1712" y="2307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14" name="Line 645"/>
              <p:cNvSpPr>
                <a:spLocks noChangeShapeType="1"/>
              </p:cNvSpPr>
              <p:nvPr/>
            </p:nvSpPr>
            <p:spPr bwMode="auto">
              <a:xfrm flipH="1">
                <a:off x="1700" y="2307"/>
                <a:ext cx="12" cy="1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15" name="Line 644"/>
              <p:cNvSpPr>
                <a:spLocks noChangeShapeType="1"/>
              </p:cNvSpPr>
              <p:nvPr/>
            </p:nvSpPr>
            <p:spPr bwMode="auto">
              <a:xfrm>
                <a:off x="1712" y="2307"/>
                <a:ext cx="12" cy="1"/>
              </a:xfrm>
              <a:prstGeom prst="line">
                <a:avLst/>
              </a:prstGeom>
              <a:noFill/>
              <a:ln w="254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16" name="Rectangle 643"/>
              <p:cNvSpPr>
                <a:spLocks noChangeArrowheads="1"/>
              </p:cNvSpPr>
              <p:nvPr/>
            </p:nvSpPr>
            <p:spPr bwMode="auto">
              <a:xfrm>
                <a:off x="799" y="2607"/>
                <a:ext cx="17" cy="8"/>
              </a:xfrm>
              <a:prstGeom prst="rect">
                <a:avLst/>
              </a:prstGeom>
              <a:solidFill>
                <a:srgbClr val="0000FF"/>
              </a:solidFill>
              <a:ln w="254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17" name="Rectangle 642"/>
              <p:cNvSpPr>
                <a:spLocks noChangeArrowheads="1"/>
              </p:cNvSpPr>
              <p:nvPr/>
            </p:nvSpPr>
            <p:spPr bwMode="auto">
              <a:xfrm>
                <a:off x="993" y="2457"/>
                <a:ext cx="16" cy="8"/>
              </a:xfrm>
              <a:prstGeom prst="rect">
                <a:avLst/>
              </a:prstGeom>
              <a:solidFill>
                <a:srgbClr val="0000FF"/>
              </a:solidFill>
              <a:ln w="254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18" name="Rectangle 641"/>
              <p:cNvSpPr>
                <a:spLocks noChangeArrowheads="1"/>
              </p:cNvSpPr>
              <p:nvPr/>
            </p:nvSpPr>
            <p:spPr bwMode="auto">
              <a:xfrm>
                <a:off x="1373" y="2129"/>
                <a:ext cx="16" cy="8"/>
              </a:xfrm>
              <a:prstGeom prst="rect">
                <a:avLst/>
              </a:prstGeom>
              <a:solidFill>
                <a:srgbClr val="0000FF"/>
              </a:solidFill>
              <a:ln w="254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19" name="Rectangle 640"/>
              <p:cNvSpPr>
                <a:spLocks noChangeArrowheads="1"/>
              </p:cNvSpPr>
              <p:nvPr/>
            </p:nvSpPr>
            <p:spPr bwMode="auto">
              <a:xfrm>
                <a:off x="1760" y="1853"/>
                <a:ext cx="16" cy="8"/>
              </a:xfrm>
              <a:prstGeom prst="rect">
                <a:avLst/>
              </a:prstGeom>
              <a:solidFill>
                <a:srgbClr val="0000FF"/>
              </a:solidFill>
              <a:ln w="254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20" name="Rectangle 639"/>
              <p:cNvSpPr>
                <a:spLocks noChangeArrowheads="1"/>
              </p:cNvSpPr>
              <p:nvPr/>
            </p:nvSpPr>
            <p:spPr bwMode="auto">
              <a:xfrm>
                <a:off x="2136" y="1650"/>
                <a:ext cx="16" cy="8"/>
              </a:xfrm>
              <a:prstGeom prst="rect">
                <a:avLst/>
              </a:prstGeom>
              <a:solidFill>
                <a:srgbClr val="0000FF"/>
              </a:solidFill>
              <a:ln w="254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21" name="Rectangle 638"/>
              <p:cNvSpPr>
                <a:spLocks noChangeArrowheads="1"/>
              </p:cNvSpPr>
              <p:nvPr/>
            </p:nvSpPr>
            <p:spPr bwMode="auto">
              <a:xfrm>
                <a:off x="783" y="2680"/>
                <a:ext cx="28" cy="8"/>
              </a:xfrm>
              <a:prstGeom prst="rect">
                <a:avLst/>
              </a:prstGeom>
              <a:solidFill>
                <a:srgbClr val="00CCFF"/>
              </a:solidFill>
              <a:ln w="254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22" name="Rectangle 637"/>
              <p:cNvSpPr>
                <a:spLocks noChangeArrowheads="1"/>
              </p:cNvSpPr>
              <p:nvPr/>
            </p:nvSpPr>
            <p:spPr bwMode="auto">
              <a:xfrm>
                <a:off x="989" y="2709"/>
                <a:ext cx="28" cy="8"/>
              </a:xfrm>
              <a:prstGeom prst="rect">
                <a:avLst/>
              </a:prstGeom>
              <a:solidFill>
                <a:srgbClr val="00CCFF"/>
              </a:solidFill>
              <a:ln w="254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23" name="Rectangle 636"/>
              <p:cNvSpPr>
                <a:spLocks noChangeArrowheads="1"/>
              </p:cNvSpPr>
              <p:nvPr/>
            </p:nvSpPr>
            <p:spPr bwMode="auto">
              <a:xfrm>
                <a:off x="1361" y="2303"/>
                <a:ext cx="28" cy="8"/>
              </a:xfrm>
              <a:prstGeom prst="rect">
                <a:avLst/>
              </a:prstGeom>
              <a:solidFill>
                <a:srgbClr val="00CCFF"/>
              </a:solidFill>
              <a:ln w="254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24" name="Rectangle 635"/>
              <p:cNvSpPr>
                <a:spLocks noChangeArrowheads="1"/>
              </p:cNvSpPr>
              <p:nvPr/>
            </p:nvSpPr>
            <p:spPr bwMode="auto">
              <a:xfrm>
                <a:off x="1744" y="2027"/>
                <a:ext cx="28" cy="8"/>
              </a:xfrm>
              <a:prstGeom prst="rect">
                <a:avLst/>
              </a:prstGeom>
              <a:solidFill>
                <a:srgbClr val="00CCFF"/>
              </a:solidFill>
              <a:ln w="254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25" name="Rectangle 634"/>
              <p:cNvSpPr>
                <a:spLocks noChangeArrowheads="1"/>
              </p:cNvSpPr>
              <p:nvPr/>
            </p:nvSpPr>
            <p:spPr bwMode="auto">
              <a:xfrm>
                <a:off x="2144" y="1350"/>
                <a:ext cx="28" cy="8"/>
              </a:xfrm>
              <a:prstGeom prst="rect">
                <a:avLst/>
              </a:prstGeom>
              <a:solidFill>
                <a:srgbClr val="00CCFF"/>
              </a:solidFill>
              <a:ln w="254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26" name="Freeform 633"/>
              <p:cNvSpPr>
                <a:spLocks/>
              </p:cNvSpPr>
              <p:nvPr/>
            </p:nvSpPr>
            <p:spPr bwMode="auto">
              <a:xfrm>
                <a:off x="787" y="2498"/>
                <a:ext cx="24" cy="2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12"/>
                  </a:cxn>
                  <a:cxn ang="0">
                    <a:pos x="12" y="24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">
                <a:solidFill>
                  <a:srgbClr val="CC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27" name="Freeform 632"/>
              <p:cNvSpPr>
                <a:spLocks/>
              </p:cNvSpPr>
              <p:nvPr/>
            </p:nvSpPr>
            <p:spPr bwMode="auto">
              <a:xfrm>
                <a:off x="989" y="2348"/>
                <a:ext cx="24" cy="2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12"/>
                  </a:cxn>
                  <a:cxn ang="0">
                    <a:pos x="12" y="24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">
                <a:solidFill>
                  <a:srgbClr val="CC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28" name="Freeform 631"/>
              <p:cNvSpPr>
                <a:spLocks/>
              </p:cNvSpPr>
              <p:nvPr/>
            </p:nvSpPr>
            <p:spPr bwMode="auto">
              <a:xfrm>
                <a:off x="1433" y="2019"/>
                <a:ext cx="2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12"/>
                  </a:cxn>
                  <a:cxn ang="0">
                    <a:pos x="12" y="25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24" h="25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5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">
                <a:solidFill>
                  <a:srgbClr val="CC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29" name="Rectangle 630"/>
              <p:cNvSpPr>
                <a:spLocks noChangeArrowheads="1"/>
              </p:cNvSpPr>
              <p:nvPr/>
            </p:nvSpPr>
            <p:spPr bwMode="auto">
              <a:xfrm>
                <a:off x="816" y="2725"/>
                <a:ext cx="24" cy="24"/>
              </a:xfrm>
              <a:prstGeom prst="rect">
                <a:avLst/>
              </a:prstGeom>
              <a:solidFill>
                <a:srgbClr val="CCFFCC"/>
              </a:solidFill>
              <a:ln w="2540">
                <a:solidFill>
                  <a:srgbClr val="CCFF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30" name="Rectangle 629"/>
              <p:cNvSpPr>
                <a:spLocks noChangeArrowheads="1"/>
              </p:cNvSpPr>
              <p:nvPr/>
            </p:nvSpPr>
            <p:spPr bwMode="auto">
              <a:xfrm>
                <a:off x="997" y="2473"/>
                <a:ext cx="24" cy="25"/>
              </a:xfrm>
              <a:prstGeom prst="rect">
                <a:avLst/>
              </a:prstGeom>
              <a:solidFill>
                <a:srgbClr val="CCFFCC"/>
              </a:solidFill>
              <a:ln w="2540">
                <a:solidFill>
                  <a:srgbClr val="CCFF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31" name="Rectangle 628"/>
              <p:cNvSpPr>
                <a:spLocks noChangeArrowheads="1"/>
              </p:cNvSpPr>
              <p:nvPr/>
            </p:nvSpPr>
            <p:spPr bwMode="auto">
              <a:xfrm>
                <a:off x="1369" y="1918"/>
                <a:ext cx="24" cy="24"/>
              </a:xfrm>
              <a:prstGeom prst="rect">
                <a:avLst/>
              </a:prstGeom>
              <a:solidFill>
                <a:srgbClr val="CCFFCC"/>
              </a:solidFill>
              <a:ln w="2540">
                <a:solidFill>
                  <a:srgbClr val="CCFF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32" name="Freeform 627"/>
              <p:cNvSpPr>
                <a:spLocks/>
              </p:cNvSpPr>
              <p:nvPr/>
            </p:nvSpPr>
            <p:spPr bwMode="auto">
              <a:xfrm>
                <a:off x="787" y="2599"/>
                <a:ext cx="24" cy="2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24"/>
                  </a:cxn>
                  <a:cxn ang="0">
                    <a:pos x="0" y="24"/>
                  </a:cxn>
                  <a:cxn ang="0">
                    <a:pos x="12" y="0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99"/>
              </a:solidFill>
              <a:ln w="2540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33" name="Freeform 626"/>
              <p:cNvSpPr>
                <a:spLocks/>
              </p:cNvSpPr>
              <p:nvPr/>
            </p:nvSpPr>
            <p:spPr bwMode="auto">
              <a:xfrm>
                <a:off x="973" y="2348"/>
                <a:ext cx="24" cy="2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24"/>
                  </a:cxn>
                  <a:cxn ang="0">
                    <a:pos x="0" y="24"/>
                  </a:cxn>
                  <a:cxn ang="0">
                    <a:pos x="12" y="0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99"/>
              </a:solidFill>
              <a:ln w="2540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34" name="Freeform 625"/>
              <p:cNvSpPr>
                <a:spLocks/>
              </p:cNvSpPr>
              <p:nvPr/>
            </p:nvSpPr>
            <p:spPr bwMode="auto">
              <a:xfrm>
                <a:off x="1389" y="1918"/>
                <a:ext cx="24" cy="2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24"/>
                  </a:cxn>
                  <a:cxn ang="0">
                    <a:pos x="0" y="24"/>
                  </a:cxn>
                  <a:cxn ang="0">
                    <a:pos x="12" y="0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99"/>
              </a:solidFill>
              <a:ln w="2540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35" name="Freeform 624"/>
              <p:cNvSpPr>
                <a:spLocks/>
              </p:cNvSpPr>
              <p:nvPr/>
            </p:nvSpPr>
            <p:spPr bwMode="auto">
              <a:xfrm>
                <a:off x="1736" y="1642"/>
                <a:ext cx="24" cy="2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24"/>
                  </a:cxn>
                  <a:cxn ang="0">
                    <a:pos x="0" y="24"/>
                  </a:cxn>
                  <a:cxn ang="0">
                    <a:pos x="12" y="0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99"/>
              </a:solidFill>
              <a:ln w="2540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36" name="Freeform 623"/>
              <p:cNvSpPr>
                <a:spLocks/>
              </p:cNvSpPr>
              <p:nvPr/>
            </p:nvSpPr>
            <p:spPr bwMode="auto">
              <a:xfrm>
                <a:off x="2083" y="1545"/>
                <a:ext cx="24" cy="2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24"/>
                  </a:cxn>
                  <a:cxn ang="0">
                    <a:pos x="0" y="24"/>
                  </a:cxn>
                  <a:cxn ang="0">
                    <a:pos x="12" y="0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99"/>
              </a:solidFill>
              <a:ln w="2540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37" name="Rectangle 622"/>
              <p:cNvSpPr>
                <a:spLocks noChangeArrowheads="1"/>
              </p:cNvSpPr>
              <p:nvPr/>
            </p:nvSpPr>
            <p:spPr bwMode="auto">
              <a:xfrm>
                <a:off x="783" y="2648"/>
                <a:ext cx="33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38" name="Line 621"/>
              <p:cNvSpPr>
                <a:spLocks noChangeShapeType="1"/>
              </p:cNvSpPr>
              <p:nvPr/>
            </p:nvSpPr>
            <p:spPr bwMode="auto">
              <a:xfrm flipH="1" flipV="1">
                <a:off x="783" y="2648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39" name="Line 620"/>
              <p:cNvSpPr>
                <a:spLocks noChangeShapeType="1"/>
              </p:cNvSpPr>
              <p:nvPr/>
            </p:nvSpPr>
            <p:spPr bwMode="auto">
              <a:xfrm>
                <a:off x="795" y="2660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0" name="Line 619"/>
              <p:cNvSpPr>
                <a:spLocks noChangeShapeType="1"/>
              </p:cNvSpPr>
              <p:nvPr/>
            </p:nvSpPr>
            <p:spPr bwMode="auto">
              <a:xfrm flipH="1">
                <a:off x="783" y="2660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1" name="Line 618"/>
              <p:cNvSpPr>
                <a:spLocks noChangeShapeType="1"/>
              </p:cNvSpPr>
              <p:nvPr/>
            </p:nvSpPr>
            <p:spPr bwMode="auto">
              <a:xfrm flipV="1">
                <a:off x="795" y="2648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2" name="Rectangle 617"/>
              <p:cNvSpPr>
                <a:spLocks noChangeArrowheads="1"/>
              </p:cNvSpPr>
              <p:nvPr/>
            </p:nvSpPr>
            <p:spPr bwMode="auto">
              <a:xfrm>
                <a:off x="965" y="2449"/>
                <a:ext cx="32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3" name="Line 616"/>
              <p:cNvSpPr>
                <a:spLocks noChangeShapeType="1"/>
              </p:cNvSpPr>
              <p:nvPr/>
            </p:nvSpPr>
            <p:spPr bwMode="auto">
              <a:xfrm flipH="1" flipV="1">
                <a:off x="965" y="2449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4" name="Line 615"/>
              <p:cNvSpPr>
                <a:spLocks noChangeShapeType="1"/>
              </p:cNvSpPr>
              <p:nvPr/>
            </p:nvSpPr>
            <p:spPr bwMode="auto">
              <a:xfrm>
                <a:off x="977" y="2461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5" name="Line 614"/>
              <p:cNvSpPr>
                <a:spLocks noChangeShapeType="1"/>
              </p:cNvSpPr>
              <p:nvPr/>
            </p:nvSpPr>
            <p:spPr bwMode="auto">
              <a:xfrm flipH="1">
                <a:off x="965" y="2461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6" name="Line 613"/>
              <p:cNvSpPr>
                <a:spLocks noChangeShapeType="1"/>
              </p:cNvSpPr>
              <p:nvPr/>
            </p:nvSpPr>
            <p:spPr bwMode="auto">
              <a:xfrm flipV="1">
                <a:off x="977" y="2449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7" name="Rectangle 612"/>
              <p:cNvSpPr>
                <a:spLocks noChangeArrowheads="1"/>
              </p:cNvSpPr>
              <p:nvPr/>
            </p:nvSpPr>
            <p:spPr bwMode="auto">
              <a:xfrm>
                <a:off x="1328" y="2295"/>
                <a:ext cx="33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8" name="Line 611"/>
              <p:cNvSpPr>
                <a:spLocks noChangeShapeType="1"/>
              </p:cNvSpPr>
              <p:nvPr/>
            </p:nvSpPr>
            <p:spPr bwMode="auto">
              <a:xfrm flipH="1" flipV="1">
                <a:off x="1328" y="2295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49" name="Line 610"/>
              <p:cNvSpPr>
                <a:spLocks noChangeShapeType="1"/>
              </p:cNvSpPr>
              <p:nvPr/>
            </p:nvSpPr>
            <p:spPr bwMode="auto">
              <a:xfrm>
                <a:off x="1340" y="2307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50" name="Line 609"/>
              <p:cNvSpPr>
                <a:spLocks noChangeShapeType="1"/>
              </p:cNvSpPr>
              <p:nvPr/>
            </p:nvSpPr>
            <p:spPr bwMode="auto">
              <a:xfrm flipH="1">
                <a:off x="1328" y="2307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51" name="Line 608"/>
              <p:cNvSpPr>
                <a:spLocks noChangeShapeType="1"/>
              </p:cNvSpPr>
              <p:nvPr/>
            </p:nvSpPr>
            <p:spPr bwMode="auto">
              <a:xfrm flipV="1">
                <a:off x="1340" y="2295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52" name="Rectangle 607"/>
              <p:cNvSpPr>
                <a:spLocks noChangeArrowheads="1"/>
              </p:cNvSpPr>
              <p:nvPr/>
            </p:nvSpPr>
            <p:spPr bwMode="auto">
              <a:xfrm>
                <a:off x="1732" y="1768"/>
                <a:ext cx="32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53" name="Line 606"/>
              <p:cNvSpPr>
                <a:spLocks noChangeShapeType="1"/>
              </p:cNvSpPr>
              <p:nvPr/>
            </p:nvSpPr>
            <p:spPr bwMode="auto">
              <a:xfrm flipH="1" flipV="1">
                <a:off x="1732" y="1768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54" name="Line 605"/>
              <p:cNvSpPr>
                <a:spLocks noChangeShapeType="1"/>
              </p:cNvSpPr>
              <p:nvPr/>
            </p:nvSpPr>
            <p:spPr bwMode="auto">
              <a:xfrm>
                <a:off x="1744" y="1780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55" name="Line 604"/>
              <p:cNvSpPr>
                <a:spLocks noChangeShapeType="1"/>
              </p:cNvSpPr>
              <p:nvPr/>
            </p:nvSpPr>
            <p:spPr bwMode="auto">
              <a:xfrm flipH="1">
                <a:off x="1732" y="1780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56" name="Line 603"/>
              <p:cNvSpPr>
                <a:spLocks noChangeShapeType="1"/>
              </p:cNvSpPr>
              <p:nvPr/>
            </p:nvSpPr>
            <p:spPr bwMode="auto">
              <a:xfrm flipV="1">
                <a:off x="1744" y="1768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57" name="Rectangle 602"/>
              <p:cNvSpPr>
                <a:spLocks noChangeArrowheads="1"/>
              </p:cNvSpPr>
              <p:nvPr/>
            </p:nvSpPr>
            <p:spPr bwMode="auto">
              <a:xfrm>
                <a:off x="787" y="2672"/>
                <a:ext cx="33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58" name="Line 601"/>
              <p:cNvSpPr>
                <a:spLocks noChangeShapeType="1"/>
              </p:cNvSpPr>
              <p:nvPr/>
            </p:nvSpPr>
            <p:spPr bwMode="auto">
              <a:xfrm flipH="1" flipV="1">
                <a:off x="787" y="2672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59" name="Line 600"/>
              <p:cNvSpPr>
                <a:spLocks noChangeShapeType="1"/>
              </p:cNvSpPr>
              <p:nvPr/>
            </p:nvSpPr>
            <p:spPr bwMode="auto">
              <a:xfrm>
                <a:off x="799" y="2684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0" name="Line 599"/>
              <p:cNvSpPr>
                <a:spLocks noChangeShapeType="1"/>
              </p:cNvSpPr>
              <p:nvPr/>
            </p:nvSpPr>
            <p:spPr bwMode="auto">
              <a:xfrm flipH="1">
                <a:off x="787" y="2684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1" name="Line 598"/>
              <p:cNvSpPr>
                <a:spLocks noChangeShapeType="1"/>
              </p:cNvSpPr>
              <p:nvPr/>
            </p:nvSpPr>
            <p:spPr bwMode="auto">
              <a:xfrm flipV="1">
                <a:off x="799" y="2672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2" name="Line 597"/>
              <p:cNvSpPr>
                <a:spLocks noChangeShapeType="1"/>
              </p:cNvSpPr>
              <p:nvPr/>
            </p:nvSpPr>
            <p:spPr bwMode="auto">
              <a:xfrm flipV="1">
                <a:off x="799" y="2672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3" name="Line 596"/>
              <p:cNvSpPr>
                <a:spLocks noChangeShapeType="1"/>
              </p:cNvSpPr>
              <p:nvPr/>
            </p:nvSpPr>
            <p:spPr bwMode="auto">
              <a:xfrm>
                <a:off x="799" y="2684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4" name="Rectangle 595"/>
              <p:cNvSpPr>
                <a:spLocks noChangeArrowheads="1"/>
              </p:cNvSpPr>
              <p:nvPr/>
            </p:nvSpPr>
            <p:spPr bwMode="auto">
              <a:xfrm>
                <a:off x="993" y="2348"/>
                <a:ext cx="32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5" name="Line 594"/>
              <p:cNvSpPr>
                <a:spLocks noChangeShapeType="1"/>
              </p:cNvSpPr>
              <p:nvPr/>
            </p:nvSpPr>
            <p:spPr bwMode="auto">
              <a:xfrm flipH="1" flipV="1">
                <a:off x="993" y="2348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6" name="Line 593"/>
              <p:cNvSpPr>
                <a:spLocks noChangeShapeType="1"/>
              </p:cNvSpPr>
              <p:nvPr/>
            </p:nvSpPr>
            <p:spPr bwMode="auto">
              <a:xfrm>
                <a:off x="1005" y="2360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7" name="Line 592"/>
              <p:cNvSpPr>
                <a:spLocks noChangeShapeType="1"/>
              </p:cNvSpPr>
              <p:nvPr/>
            </p:nvSpPr>
            <p:spPr bwMode="auto">
              <a:xfrm flipH="1">
                <a:off x="993" y="2360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8" name="Line 591"/>
              <p:cNvSpPr>
                <a:spLocks noChangeShapeType="1"/>
              </p:cNvSpPr>
              <p:nvPr/>
            </p:nvSpPr>
            <p:spPr bwMode="auto">
              <a:xfrm flipV="1">
                <a:off x="1005" y="2348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9" name="Line 590"/>
              <p:cNvSpPr>
                <a:spLocks noChangeShapeType="1"/>
              </p:cNvSpPr>
              <p:nvPr/>
            </p:nvSpPr>
            <p:spPr bwMode="auto">
              <a:xfrm flipV="1">
                <a:off x="1005" y="2348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70" name="Line 589"/>
              <p:cNvSpPr>
                <a:spLocks noChangeShapeType="1"/>
              </p:cNvSpPr>
              <p:nvPr/>
            </p:nvSpPr>
            <p:spPr bwMode="auto">
              <a:xfrm>
                <a:off x="1005" y="2360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71" name="Rectangle 588"/>
              <p:cNvSpPr>
                <a:spLocks noChangeArrowheads="1"/>
              </p:cNvSpPr>
              <p:nvPr/>
            </p:nvSpPr>
            <p:spPr bwMode="auto">
              <a:xfrm>
                <a:off x="1352" y="2222"/>
                <a:ext cx="33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72" name="Line 587"/>
              <p:cNvSpPr>
                <a:spLocks noChangeShapeType="1"/>
              </p:cNvSpPr>
              <p:nvPr/>
            </p:nvSpPr>
            <p:spPr bwMode="auto">
              <a:xfrm flipH="1" flipV="1">
                <a:off x="1352" y="2222"/>
                <a:ext cx="13" cy="12"/>
              </a:xfrm>
              <a:prstGeom prst="line">
                <a:avLst/>
              </a:prstGeom>
              <a:noFill/>
              <a:ln w="254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73" name="Line 586"/>
              <p:cNvSpPr>
                <a:spLocks noChangeShapeType="1"/>
              </p:cNvSpPr>
              <p:nvPr/>
            </p:nvSpPr>
            <p:spPr bwMode="auto">
              <a:xfrm>
                <a:off x="1365" y="2234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74" name="Line 585"/>
              <p:cNvSpPr>
                <a:spLocks noChangeShapeType="1"/>
              </p:cNvSpPr>
              <p:nvPr/>
            </p:nvSpPr>
            <p:spPr bwMode="auto">
              <a:xfrm flipH="1">
                <a:off x="1352" y="2234"/>
                <a:ext cx="13" cy="12"/>
              </a:xfrm>
              <a:prstGeom prst="line">
                <a:avLst/>
              </a:prstGeom>
              <a:noFill/>
              <a:ln w="254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75" name="Line 584"/>
              <p:cNvSpPr>
                <a:spLocks noChangeShapeType="1"/>
              </p:cNvSpPr>
              <p:nvPr/>
            </p:nvSpPr>
            <p:spPr bwMode="auto">
              <a:xfrm flipV="1">
                <a:off x="1365" y="2222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76" name="Line 583"/>
              <p:cNvSpPr>
                <a:spLocks noChangeShapeType="1"/>
              </p:cNvSpPr>
              <p:nvPr/>
            </p:nvSpPr>
            <p:spPr bwMode="auto">
              <a:xfrm flipV="1">
                <a:off x="1365" y="2222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77" name="Line 582"/>
              <p:cNvSpPr>
                <a:spLocks noChangeShapeType="1"/>
              </p:cNvSpPr>
              <p:nvPr/>
            </p:nvSpPr>
            <p:spPr bwMode="auto">
              <a:xfrm>
                <a:off x="1365" y="2234"/>
                <a:ext cx="1" cy="12"/>
              </a:xfrm>
              <a:prstGeom prst="line">
                <a:avLst/>
              </a:prstGeom>
              <a:noFill/>
              <a:ln w="254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78" name="Rectangle 581"/>
              <p:cNvSpPr>
                <a:spLocks noChangeArrowheads="1"/>
              </p:cNvSpPr>
              <p:nvPr/>
            </p:nvSpPr>
            <p:spPr bwMode="auto">
              <a:xfrm>
                <a:off x="1744" y="1695"/>
                <a:ext cx="32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79" name="Line 580"/>
              <p:cNvSpPr>
                <a:spLocks noChangeShapeType="1"/>
              </p:cNvSpPr>
              <p:nvPr/>
            </p:nvSpPr>
            <p:spPr bwMode="auto">
              <a:xfrm flipH="1" flipV="1">
                <a:off x="1744" y="1695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80" name="Line 579"/>
              <p:cNvSpPr>
                <a:spLocks noChangeShapeType="1"/>
              </p:cNvSpPr>
              <p:nvPr/>
            </p:nvSpPr>
            <p:spPr bwMode="auto">
              <a:xfrm>
                <a:off x="1756" y="1707"/>
                <a:ext cx="12" cy="12"/>
              </a:xfrm>
              <a:prstGeom prst="line">
                <a:avLst/>
              </a:prstGeom>
              <a:noFill/>
              <a:ln w="254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  <p:sp>
          <p:nvSpPr>
            <p:cNvPr id="7" name="Line 577"/>
            <p:cNvSpPr>
              <a:spLocks noChangeShapeType="1"/>
            </p:cNvSpPr>
            <p:nvPr/>
          </p:nvSpPr>
          <p:spPr bwMode="auto">
            <a:xfrm flipH="1">
              <a:off x="4494541" y="3775269"/>
              <a:ext cx="15487" cy="15491"/>
            </a:xfrm>
            <a:prstGeom prst="line">
              <a:avLst/>
            </a:prstGeom>
            <a:noFill/>
            <a:ln w="254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" name="Line 576"/>
            <p:cNvSpPr>
              <a:spLocks noChangeShapeType="1"/>
            </p:cNvSpPr>
            <p:nvPr/>
          </p:nvSpPr>
          <p:spPr bwMode="auto">
            <a:xfrm flipV="1">
              <a:off x="4510028" y="3759778"/>
              <a:ext cx="15487" cy="15491"/>
            </a:xfrm>
            <a:prstGeom prst="line">
              <a:avLst/>
            </a:prstGeom>
            <a:noFill/>
            <a:ln w="254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" name="Line 575"/>
            <p:cNvSpPr>
              <a:spLocks noChangeShapeType="1"/>
            </p:cNvSpPr>
            <p:nvPr/>
          </p:nvSpPr>
          <p:spPr bwMode="auto">
            <a:xfrm flipV="1">
              <a:off x="4510028" y="3759778"/>
              <a:ext cx="1291" cy="15491"/>
            </a:xfrm>
            <a:prstGeom prst="line">
              <a:avLst/>
            </a:prstGeom>
            <a:noFill/>
            <a:ln w="254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Line 574"/>
            <p:cNvSpPr>
              <a:spLocks noChangeShapeType="1"/>
            </p:cNvSpPr>
            <p:nvPr/>
          </p:nvSpPr>
          <p:spPr bwMode="auto">
            <a:xfrm>
              <a:off x="4510028" y="3775269"/>
              <a:ext cx="1291" cy="15491"/>
            </a:xfrm>
            <a:prstGeom prst="line">
              <a:avLst/>
            </a:prstGeom>
            <a:noFill/>
            <a:ln w="254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Oval 573"/>
            <p:cNvSpPr>
              <a:spLocks noChangeArrowheads="1"/>
            </p:cNvSpPr>
            <p:nvPr/>
          </p:nvSpPr>
          <p:spPr bwMode="auto">
            <a:xfrm>
              <a:off x="3249109" y="5057186"/>
              <a:ext cx="30974" cy="32274"/>
            </a:xfrm>
            <a:prstGeom prst="ellipse">
              <a:avLst/>
            </a:prstGeom>
            <a:solidFill>
              <a:srgbClr val="CC99FF"/>
            </a:solidFill>
            <a:ln w="2540">
              <a:solidFill>
                <a:srgbClr val="CC99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Oval 572"/>
            <p:cNvSpPr>
              <a:spLocks noChangeArrowheads="1"/>
            </p:cNvSpPr>
            <p:nvPr/>
          </p:nvSpPr>
          <p:spPr bwMode="auto">
            <a:xfrm>
              <a:off x="3530460" y="5021039"/>
              <a:ext cx="30974" cy="30983"/>
            </a:xfrm>
            <a:prstGeom prst="ellipse">
              <a:avLst/>
            </a:prstGeom>
            <a:solidFill>
              <a:srgbClr val="CC99FF"/>
            </a:solidFill>
            <a:ln w="2540">
              <a:solidFill>
                <a:srgbClr val="CC99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Oval 571"/>
            <p:cNvSpPr>
              <a:spLocks noChangeArrowheads="1"/>
            </p:cNvSpPr>
            <p:nvPr/>
          </p:nvSpPr>
          <p:spPr bwMode="auto">
            <a:xfrm>
              <a:off x="4151240" y="4534350"/>
              <a:ext cx="30974" cy="30983"/>
            </a:xfrm>
            <a:prstGeom prst="ellipse">
              <a:avLst/>
            </a:prstGeom>
            <a:solidFill>
              <a:srgbClr val="CC99FF"/>
            </a:solidFill>
            <a:ln w="2540">
              <a:solidFill>
                <a:srgbClr val="CC99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Rectangle 570"/>
            <p:cNvSpPr>
              <a:spLocks noChangeArrowheads="1"/>
            </p:cNvSpPr>
            <p:nvPr/>
          </p:nvSpPr>
          <p:spPr bwMode="auto">
            <a:xfrm>
              <a:off x="3264596" y="5057186"/>
              <a:ext cx="42590" cy="42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Line 569"/>
            <p:cNvSpPr>
              <a:spLocks noChangeShapeType="1"/>
            </p:cNvSpPr>
            <p:nvPr/>
          </p:nvSpPr>
          <p:spPr bwMode="auto">
            <a:xfrm flipV="1">
              <a:off x="3280083" y="5057186"/>
              <a:ext cx="1291" cy="16782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" name="Line 568"/>
            <p:cNvSpPr>
              <a:spLocks noChangeShapeType="1"/>
            </p:cNvSpPr>
            <p:nvPr/>
          </p:nvSpPr>
          <p:spPr bwMode="auto">
            <a:xfrm>
              <a:off x="3280083" y="5073968"/>
              <a:ext cx="1291" cy="15491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" name="Line 567"/>
            <p:cNvSpPr>
              <a:spLocks noChangeShapeType="1"/>
            </p:cNvSpPr>
            <p:nvPr/>
          </p:nvSpPr>
          <p:spPr bwMode="auto">
            <a:xfrm flipH="1">
              <a:off x="3264596" y="5073968"/>
              <a:ext cx="15487" cy="1291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" name="Line 566"/>
            <p:cNvSpPr>
              <a:spLocks noChangeShapeType="1"/>
            </p:cNvSpPr>
            <p:nvPr/>
          </p:nvSpPr>
          <p:spPr bwMode="auto">
            <a:xfrm>
              <a:off x="3280083" y="5073968"/>
              <a:ext cx="16778" cy="1291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" name="Rectangle 565"/>
            <p:cNvSpPr>
              <a:spLocks noChangeArrowheads="1"/>
            </p:cNvSpPr>
            <p:nvPr/>
          </p:nvSpPr>
          <p:spPr bwMode="auto">
            <a:xfrm>
              <a:off x="3525298" y="5057186"/>
              <a:ext cx="41299" cy="42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Line 564"/>
            <p:cNvSpPr>
              <a:spLocks noChangeShapeType="1"/>
            </p:cNvSpPr>
            <p:nvPr/>
          </p:nvSpPr>
          <p:spPr bwMode="auto">
            <a:xfrm flipV="1">
              <a:off x="3540785" y="5057186"/>
              <a:ext cx="1291" cy="16782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1" name="Line 563"/>
            <p:cNvSpPr>
              <a:spLocks noChangeShapeType="1"/>
            </p:cNvSpPr>
            <p:nvPr/>
          </p:nvSpPr>
          <p:spPr bwMode="auto">
            <a:xfrm>
              <a:off x="3540785" y="5073968"/>
              <a:ext cx="1291" cy="15491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2" name="Line 562"/>
            <p:cNvSpPr>
              <a:spLocks noChangeShapeType="1"/>
            </p:cNvSpPr>
            <p:nvPr/>
          </p:nvSpPr>
          <p:spPr bwMode="auto">
            <a:xfrm flipH="1">
              <a:off x="3525298" y="5073968"/>
              <a:ext cx="15487" cy="1291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3" name="Line 561"/>
            <p:cNvSpPr>
              <a:spLocks noChangeShapeType="1"/>
            </p:cNvSpPr>
            <p:nvPr/>
          </p:nvSpPr>
          <p:spPr bwMode="auto">
            <a:xfrm>
              <a:off x="3540785" y="5073968"/>
              <a:ext cx="15487" cy="1291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" name="Rectangle 560"/>
            <p:cNvSpPr>
              <a:spLocks noChangeArrowheads="1"/>
            </p:cNvSpPr>
            <p:nvPr/>
          </p:nvSpPr>
          <p:spPr bwMode="auto">
            <a:xfrm>
              <a:off x="4156403" y="4503367"/>
              <a:ext cx="41299" cy="41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" name="Line 559"/>
            <p:cNvSpPr>
              <a:spLocks noChangeShapeType="1"/>
            </p:cNvSpPr>
            <p:nvPr/>
          </p:nvSpPr>
          <p:spPr bwMode="auto">
            <a:xfrm flipV="1">
              <a:off x="4171890" y="4503367"/>
              <a:ext cx="1291" cy="15491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" name="Line 558"/>
            <p:cNvSpPr>
              <a:spLocks noChangeShapeType="1"/>
            </p:cNvSpPr>
            <p:nvPr/>
          </p:nvSpPr>
          <p:spPr bwMode="auto">
            <a:xfrm>
              <a:off x="4171890" y="4518858"/>
              <a:ext cx="1291" cy="15491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Line 557"/>
            <p:cNvSpPr>
              <a:spLocks noChangeShapeType="1"/>
            </p:cNvSpPr>
            <p:nvPr/>
          </p:nvSpPr>
          <p:spPr bwMode="auto">
            <a:xfrm flipH="1">
              <a:off x="4156403" y="4518858"/>
              <a:ext cx="15487" cy="1291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Line 556"/>
            <p:cNvSpPr>
              <a:spLocks noChangeShapeType="1"/>
            </p:cNvSpPr>
            <p:nvPr/>
          </p:nvSpPr>
          <p:spPr bwMode="auto">
            <a:xfrm>
              <a:off x="4171890" y="4518858"/>
              <a:ext cx="15487" cy="1291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Rectangle 555"/>
            <p:cNvSpPr>
              <a:spLocks noChangeArrowheads="1"/>
            </p:cNvSpPr>
            <p:nvPr/>
          </p:nvSpPr>
          <p:spPr bwMode="auto">
            <a:xfrm>
              <a:off x="4619729" y="4047660"/>
              <a:ext cx="41299" cy="41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0" name="Line 554"/>
            <p:cNvSpPr>
              <a:spLocks noChangeShapeType="1"/>
            </p:cNvSpPr>
            <p:nvPr/>
          </p:nvSpPr>
          <p:spPr bwMode="auto">
            <a:xfrm flipV="1">
              <a:off x="4635217" y="4047660"/>
              <a:ext cx="1291" cy="15491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Line 553"/>
            <p:cNvSpPr>
              <a:spLocks noChangeShapeType="1"/>
            </p:cNvSpPr>
            <p:nvPr/>
          </p:nvSpPr>
          <p:spPr bwMode="auto">
            <a:xfrm>
              <a:off x="4635217" y="4063152"/>
              <a:ext cx="1291" cy="15491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Line 552"/>
            <p:cNvSpPr>
              <a:spLocks noChangeShapeType="1"/>
            </p:cNvSpPr>
            <p:nvPr/>
          </p:nvSpPr>
          <p:spPr bwMode="auto">
            <a:xfrm flipH="1">
              <a:off x="4619729" y="4063152"/>
              <a:ext cx="15487" cy="1291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Line 551"/>
            <p:cNvSpPr>
              <a:spLocks noChangeShapeType="1"/>
            </p:cNvSpPr>
            <p:nvPr/>
          </p:nvSpPr>
          <p:spPr bwMode="auto">
            <a:xfrm>
              <a:off x="4635217" y="4063152"/>
              <a:ext cx="15487" cy="1291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Rectangle 550"/>
            <p:cNvSpPr>
              <a:spLocks noChangeArrowheads="1"/>
            </p:cNvSpPr>
            <p:nvPr/>
          </p:nvSpPr>
          <p:spPr bwMode="auto">
            <a:xfrm>
              <a:off x="5192757" y="3566135"/>
              <a:ext cx="41299" cy="41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Line 549"/>
            <p:cNvSpPr>
              <a:spLocks noChangeShapeType="1"/>
            </p:cNvSpPr>
            <p:nvPr/>
          </p:nvSpPr>
          <p:spPr bwMode="auto">
            <a:xfrm flipV="1">
              <a:off x="5208244" y="3566135"/>
              <a:ext cx="1291" cy="15491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Line 548"/>
            <p:cNvSpPr>
              <a:spLocks noChangeShapeType="1"/>
            </p:cNvSpPr>
            <p:nvPr/>
          </p:nvSpPr>
          <p:spPr bwMode="auto">
            <a:xfrm>
              <a:off x="5208244" y="3581626"/>
              <a:ext cx="1291" cy="15491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Line 547"/>
            <p:cNvSpPr>
              <a:spLocks noChangeShapeType="1"/>
            </p:cNvSpPr>
            <p:nvPr/>
          </p:nvSpPr>
          <p:spPr bwMode="auto">
            <a:xfrm flipH="1">
              <a:off x="5192757" y="3581626"/>
              <a:ext cx="15487" cy="1291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Line 546"/>
            <p:cNvSpPr>
              <a:spLocks noChangeShapeType="1"/>
            </p:cNvSpPr>
            <p:nvPr/>
          </p:nvSpPr>
          <p:spPr bwMode="auto">
            <a:xfrm>
              <a:off x="5208244" y="3581626"/>
              <a:ext cx="15487" cy="1291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Rectangle 545"/>
            <p:cNvSpPr>
              <a:spLocks noChangeArrowheads="1"/>
            </p:cNvSpPr>
            <p:nvPr/>
          </p:nvSpPr>
          <p:spPr bwMode="auto">
            <a:xfrm>
              <a:off x="5510245" y="3304071"/>
              <a:ext cx="42590" cy="42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0" name="Line 544"/>
            <p:cNvSpPr>
              <a:spLocks noChangeShapeType="1"/>
            </p:cNvSpPr>
            <p:nvPr/>
          </p:nvSpPr>
          <p:spPr bwMode="auto">
            <a:xfrm flipV="1">
              <a:off x="5525733" y="3304071"/>
              <a:ext cx="1291" cy="15491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1" name="Line 543"/>
            <p:cNvSpPr>
              <a:spLocks noChangeShapeType="1"/>
            </p:cNvSpPr>
            <p:nvPr/>
          </p:nvSpPr>
          <p:spPr bwMode="auto">
            <a:xfrm>
              <a:off x="5525733" y="3319563"/>
              <a:ext cx="1291" cy="15491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2" name="Line 542"/>
            <p:cNvSpPr>
              <a:spLocks noChangeShapeType="1"/>
            </p:cNvSpPr>
            <p:nvPr/>
          </p:nvSpPr>
          <p:spPr bwMode="auto">
            <a:xfrm flipH="1">
              <a:off x="5510245" y="3319563"/>
              <a:ext cx="15487" cy="1291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3" name="Line 541"/>
            <p:cNvSpPr>
              <a:spLocks noChangeShapeType="1"/>
            </p:cNvSpPr>
            <p:nvPr/>
          </p:nvSpPr>
          <p:spPr bwMode="auto">
            <a:xfrm>
              <a:off x="5525733" y="3319563"/>
              <a:ext cx="16778" cy="1291"/>
            </a:xfrm>
            <a:prstGeom prst="line">
              <a:avLst/>
            </a:prstGeom>
            <a:noFill/>
            <a:ln w="2540">
              <a:solidFill>
                <a:srgbClr val="FFCC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4" name="Rectangle 540"/>
            <p:cNvSpPr>
              <a:spLocks noChangeArrowheads="1"/>
            </p:cNvSpPr>
            <p:nvPr/>
          </p:nvSpPr>
          <p:spPr bwMode="auto">
            <a:xfrm>
              <a:off x="3302024" y="5068804"/>
              <a:ext cx="20650" cy="10328"/>
            </a:xfrm>
            <a:prstGeom prst="rect">
              <a:avLst/>
            </a:prstGeom>
            <a:solidFill>
              <a:srgbClr val="3366FF"/>
            </a:solidFill>
            <a:ln w="2540">
              <a:solidFill>
                <a:srgbClr val="3366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5" name="Rectangle 539"/>
            <p:cNvSpPr>
              <a:spLocks noChangeArrowheads="1"/>
            </p:cNvSpPr>
            <p:nvPr/>
          </p:nvSpPr>
          <p:spPr bwMode="auto">
            <a:xfrm>
              <a:off x="3650486" y="4868707"/>
              <a:ext cx="20650" cy="11619"/>
            </a:xfrm>
            <a:prstGeom prst="rect">
              <a:avLst/>
            </a:prstGeom>
            <a:solidFill>
              <a:srgbClr val="3366FF"/>
            </a:solidFill>
            <a:ln w="2540">
              <a:solidFill>
                <a:srgbClr val="3366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6" name="Rectangle 538"/>
            <p:cNvSpPr>
              <a:spLocks noChangeArrowheads="1"/>
            </p:cNvSpPr>
            <p:nvPr/>
          </p:nvSpPr>
          <p:spPr bwMode="auto">
            <a:xfrm>
              <a:off x="4041539" y="4513694"/>
              <a:ext cx="20650" cy="10328"/>
            </a:xfrm>
            <a:prstGeom prst="rect">
              <a:avLst/>
            </a:prstGeom>
            <a:solidFill>
              <a:srgbClr val="3366FF"/>
            </a:solidFill>
            <a:ln w="2540">
              <a:solidFill>
                <a:srgbClr val="3366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7" name="Rectangle 537"/>
            <p:cNvSpPr>
              <a:spLocks noChangeArrowheads="1"/>
            </p:cNvSpPr>
            <p:nvPr/>
          </p:nvSpPr>
          <p:spPr bwMode="auto">
            <a:xfrm>
              <a:off x="3269759" y="5068804"/>
              <a:ext cx="37427" cy="10328"/>
            </a:xfrm>
            <a:prstGeom prst="rect">
              <a:avLst/>
            </a:prstGeom>
            <a:solidFill>
              <a:srgbClr val="33CCCC"/>
            </a:solidFill>
            <a:ln w="2540">
              <a:solidFill>
                <a:srgbClr val="33CC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8" name="Rectangle 536"/>
            <p:cNvSpPr>
              <a:spLocks noChangeArrowheads="1"/>
            </p:cNvSpPr>
            <p:nvPr/>
          </p:nvSpPr>
          <p:spPr bwMode="auto">
            <a:xfrm>
              <a:off x="3604025" y="5068804"/>
              <a:ext cx="36137" cy="10328"/>
            </a:xfrm>
            <a:prstGeom prst="rect">
              <a:avLst/>
            </a:prstGeom>
            <a:solidFill>
              <a:srgbClr val="33CCCC"/>
            </a:solidFill>
            <a:ln w="2540">
              <a:solidFill>
                <a:srgbClr val="33CC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9" name="Rectangle 535"/>
            <p:cNvSpPr>
              <a:spLocks noChangeArrowheads="1"/>
            </p:cNvSpPr>
            <p:nvPr/>
          </p:nvSpPr>
          <p:spPr bwMode="auto">
            <a:xfrm>
              <a:off x="4041539" y="4806741"/>
              <a:ext cx="36137" cy="10328"/>
            </a:xfrm>
            <a:prstGeom prst="rect">
              <a:avLst/>
            </a:prstGeom>
            <a:solidFill>
              <a:srgbClr val="33CCCC"/>
            </a:solidFill>
            <a:ln w="2540">
              <a:solidFill>
                <a:srgbClr val="33CC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0" name="Freeform 534"/>
            <p:cNvSpPr>
              <a:spLocks/>
            </p:cNvSpPr>
            <p:nvPr/>
          </p:nvSpPr>
          <p:spPr bwMode="auto">
            <a:xfrm>
              <a:off x="3307186" y="5057186"/>
              <a:ext cx="30974" cy="3227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4" y="13"/>
                </a:cxn>
                <a:cxn ang="0">
                  <a:pos x="12" y="25"/>
                </a:cxn>
                <a:cxn ang="0">
                  <a:pos x="0" y="13"/>
                </a:cxn>
                <a:cxn ang="0">
                  <a:pos x="12" y="0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24" y="13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9CC00"/>
            </a:solidFill>
            <a:ln w="2540">
              <a:solidFill>
                <a:srgbClr val="99CC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1" name="Freeform 533"/>
            <p:cNvSpPr>
              <a:spLocks/>
            </p:cNvSpPr>
            <p:nvPr/>
          </p:nvSpPr>
          <p:spPr bwMode="auto">
            <a:xfrm>
              <a:off x="3551110" y="4764139"/>
              <a:ext cx="32265" cy="3227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5" y="13"/>
                </a:cxn>
                <a:cxn ang="0">
                  <a:pos x="12" y="25"/>
                </a:cxn>
                <a:cxn ang="0">
                  <a:pos x="0" y="13"/>
                </a:cxn>
                <a:cxn ang="0">
                  <a:pos x="12" y="0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25" y="13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9CC00"/>
            </a:solidFill>
            <a:ln w="2540">
              <a:solidFill>
                <a:srgbClr val="99CC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2" name="Freeform 532"/>
            <p:cNvSpPr>
              <a:spLocks/>
            </p:cNvSpPr>
            <p:nvPr/>
          </p:nvSpPr>
          <p:spPr bwMode="auto">
            <a:xfrm>
              <a:off x="4098326" y="4340707"/>
              <a:ext cx="30974" cy="3098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4" y="12"/>
                </a:cxn>
                <a:cxn ang="0">
                  <a:pos x="12" y="24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9CC00"/>
            </a:solidFill>
            <a:ln w="2540">
              <a:solidFill>
                <a:srgbClr val="99CC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3" name="Freeform 531"/>
            <p:cNvSpPr>
              <a:spLocks/>
            </p:cNvSpPr>
            <p:nvPr/>
          </p:nvSpPr>
          <p:spPr bwMode="auto">
            <a:xfrm>
              <a:off x="4530678" y="4047660"/>
              <a:ext cx="32265" cy="3098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5" y="12"/>
                </a:cxn>
                <a:cxn ang="0">
                  <a:pos x="12" y="24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5" h="24">
                  <a:moveTo>
                    <a:pt x="12" y="0"/>
                  </a:moveTo>
                  <a:lnTo>
                    <a:pt x="25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9CC00"/>
            </a:solidFill>
            <a:ln w="2540">
              <a:solidFill>
                <a:srgbClr val="99CC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4" name="Rectangle 530"/>
            <p:cNvSpPr>
              <a:spLocks noChangeArrowheads="1"/>
            </p:cNvSpPr>
            <p:nvPr/>
          </p:nvSpPr>
          <p:spPr bwMode="auto">
            <a:xfrm>
              <a:off x="3269759" y="5089460"/>
              <a:ext cx="32265" cy="30983"/>
            </a:xfrm>
            <a:prstGeom prst="rect">
              <a:avLst/>
            </a:prstGeom>
            <a:solidFill>
              <a:srgbClr val="FFCC00"/>
            </a:solidFill>
            <a:ln w="2540">
              <a:solidFill>
                <a:srgbClr val="FFCC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5" name="Rectangle 529"/>
            <p:cNvSpPr>
              <a:spLocks noChangeArrowheads="1"/>
            </p:cNvSpPr>
            <p:nvPr/>
          </p:nvSpPr>
          <p:spPr bwMode="auto">
            <a:xfrm>
              <a:off x="3530460" y="5057186"/>
              <a:ext cx="30974" cy="32274"/>
            </a:xfrm>
            <a:prstGeom prst="rect">
              <a:avLst/>
            </a:prstGeom>
            <a:solidFill>
              <a:srgbClr val="FFCC00"/>
            </a:solidFill>
            <a:ln w="2540">
              <a:solidFill>
                <a:srgbClr val="FFCC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6" name="Rectangle 528"/>
            <p:cNvSpPr>
              <a:spLocks noChangeArrowheads="1"/>
            </p:cNvSpPr>
            <p:nvPr/>
          </p:nvSpPr>
          <p:spPr bwMode="auto">
            <a:xfrm>
              <a:off x="4020890" y="4570496"/>
              <a:ext cx="30974" cy="32274"/>
            </a:xfrm>
            <a:prstGeom prst="rect">
              <a:avLst/>
            </a:prstGeom>
            <a:solidFill>
              <a:srgbClr val="FFCC00"/>
            </a:solidFill>
            <a:ln w="2540">
              <a:solidFill>
                <a:srgbClr val="FFCC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7" name="Rectangle 527"/>
            <p:cNvSpPr>
              <a:spLocks noChangeArrowheads="1"/>
            </p:cNvSpPr>
            <p:nvPr/>
          </p:nvSpPr>
          <p:spPr bwMode="auto">
            <a:xfrm>
              <a:off x="4499703" y="3854017"/>
              <a:ext cx="30974" cy="30983"/>
            </a:xfrm>
            <a:prstGeom prst="rect">
              <a:avLst/>
            </a:prstGeom>
            <a:solidFill>
              <a:srgbClr val="FFCC00"/>
            </a:solidFill>
            <a:ln w="2540">
              <a:solidFill>
                <a:srgbClr val="FFCC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8" name="Rectangle 526"/>
            <p:cNvSpPr>
              <a:spLocks noChangeArrowheads="1"/>
            </p:cNvSpPr>
            <p:nvPr/>
          </p:nvSpPr>
          <p:spPr bwMode="auto">
            <a:xfrm>
              <a:off x="4995295" y="3759778"/>
              <a:ext cx="30974" cy="30983"/>
            </a:xfrm>
            <a:prstGeom prst="rect">
              <a:avLst/>
            </a:prstGeom>
            <a:solidFill>
              <a:srgbClr val="FFCC00"/>
            </a:solidFill>
            <a:ln w="2540">
              <a:solidFill>
                <a:srgbClr val="FFCC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0" name="Rectangle 524"/>
            <p:cNvSpPr>
              <a:spLocks noChangeArrowheads="1"/>
            </p:cNvSpPr>
            <p:nvPr/>
          </p:nvSpPr>
          <p:spPr bwMode="auto">
            <a:xfrm>
              <a:off x="2525081" y="5403161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0</a:t>
              </a:r>
              <a:endParaRPr kumimoji="0" lang="en-US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" name="Rectangle 523"/>
            <p:cNvSpPr>
              <a:spLocks noChangeArrowheads="1"/>
            </p:cNvSpPr>
            <p:nvPr/>
          </p:nvSpPr>
          <p:spPr bwMode="auto">
            <a:xfrm>
              <a:off x="2505722" y="4925509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1</a:t>
              </a:r>
              <a:endParaRPr kumimoji="0" lang="en-US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" name="Rectangle 522"/>
            <p:cNvSpPr>
              <a:spLocks noChangeArrowheads="1"/>
            </p:cNvSpPr>
            <p:nvPr/>
          </p:nvSpPr>
          <p:spPr bwMode="auto">
            <a:xfrm>
              <a:off x="2505722" y="4533059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2</a:t>
              </a:r>
              <a:endParaRPr kumimoji="0" lang="en-US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" name="Rectangle 521"/>
            <p:cNvSpPr>
              <a:spLocks noChangeArrowheads="1"/>
            </p:cNvSpPr>
            <p:nvPr/>
          </p:nvSpPr>
          <p:spPr bwMode="auto">
            <a:xfrm>
              <a:off x="2505722" y="4145773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3</a:t>
              </a:r>
              <a:endParaRPr kumimoji="0" lang="en-US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" name="Rectangle 520"/>
            <p:cNvSpPr>
              <a:spLocks noChangeArrowheads="1"/>
            </p:cNvSpPr>
            <p:nvPr/>
          </p:nvSpPr>
          <p:spPr bwMode="auto">
            <a:xfrm>
              <a:off x="2505722" y="3758487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4</a:t>
              </a:r>
              <a:endParaRPr kumimoji="0" lang="en-US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" name="Rectangle 519"/>
            <p:cNvSpPr>
              <a:spLocks noChangeArrowheads="1"/>
            </p:cNvSpPr>
            <p:nvPr/>
          </p:nvSpPr>
          <p:spPr bwMode="auto">
            <a:xfrm>
              <a:off x="2505722" y="3366037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5</a:t>
              </a:r>
              <a:endParaRPr kumimoji="0" lang="en-US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6" name="Rectangle 518"/>
            <p:cNvSpPr>
              <a:spLocks noChangeArrowheads="1"/>
            </p:cNvSpPr>
            <p:nvPr/>
          </p:nvSpPr>
          <p:spPr bwMode="auto">
            <a:xfrm>
              <a:off x="2505722" y="2998115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6</a:t>
              </a:r>
              <a:endParaRPr kumimoji="0" lang="en-US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" name="Rectangle 517"/>
            <p:cNvSpPr>
              <a:spLocks noChangeArrowheads="1"/>
            </p:cNvSpPr>
            <p:nvPr/>
          </p:nvSpPr>
          <p:spPr bwMode="auto">
            <a:xfrm>
              <a:off x="2505722" y="2605666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7</a:t>
              </a:r>
              <a:endParaRPr kumimoji="0" lang="en-US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8" name="Rectangle 516"/>
            <p:cNvSpPr>
              <a:spLocks noChangeArrowheads="1"/>
            </p:cNvSpPr>
            <p:nvPr/>
          </p:nvSpPr>
          <p:spPr bwMode="auto">
            <a:xfrm>
              <a:off x="2505722" y="2217089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8</a:t>
              </a:r>
              <a:endParaRPr kumimoji="0" lang="en-US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9" name="Rectangle 515"/>
            <p:cNvSpPr>
              <a:spLocks noChangeArrowheads="1"/>
            </p:cNvSpPr>
            <p:nvPr/>
          </p:nvSpPr>
          <p:spPr bwMode="auto">
            <a:xfrm>
              <a:off x="2629619" y="5555494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0</a:t>
              </a:r>
              <a:endParaRPr kumimoji="0" lang="en-US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0" name="Rectangle 514"/>
            <p:cNvSpPr>
              <a:spLocks noChangeArrowheads="1"/>
            </p:cNvSpPr>
            <p:nvPr/>
          </p:nvSpPr>
          <p:spPr bwMode="auto">
            <a:xfrm>
              <a:off x="3118758" y="5555494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1</a:t>
              </a:r>
              <a:endParaRPr kumimoji="0" lang="en-US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1" name="Rectangle 513"/>
            <p:cNvSpPr>
              <a:spLocks noChangeArrowheads="1"/>
            </p:cNvSpPr>
            <p:nvPr/>
          </p:nvSpPr>
          <p:spPr bwMode="auto">
            <a:xfrm>
              <a:off x="3609187" y="5555494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2</a:t>
              </a:r>
              <a:endParaRPr kumimoji="0" lang="en-US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" name="Rectangle 512"/>
            <p:cNvSpPr>
              <a:spLocks noChangeArrowheads="1"/>
            </p:cNvSpPr>
            <p:nvPr/>
          </p:nvSpPr>
          <p:spPr bwMode="auto">
            <a:xfrm>
              <a:off x="4098326" y="5555494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3</a:t>
              </a:r>
              <a:endParaRPr kumimoji="0" lang="en-US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3" name="Rectangle 511"/>
            <p:cNvSpPr>
              <a:spLocks noChangeArrowheads="1"/>
            </p:cNvSpPr>
            <p:nvPr/>
          </p:nvSpPr>
          <p:spPr bwMode="auto">
            <a:xfrm>
              <a:off x="4593917" y="5555494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4</a:t>
              </a:r>
              <a:endParaRPr kumimoji="0" lang="en-US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4" name="Rectangle 510"/>
            <p:cNvSpPr>
              <a:spLocks noChangeArrowheads="1"/>
            </p:cNvSpPr>
            <p:nvPr/>
          </p:nvSpPr>
          <p:spPr bwMode="auto">
            <a:xfrm>
              <a:off x="5083056" y="5555494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5</a:t>
              </a:r>
              <a:endParaRPr kumimoji="0" lang="en-US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5" name="Rectangle 509"/>
            <p:cNvSpPr>
              <a:spLocks noChangeArrowheads="1"/>
            </p:cNvSpPr>
            <p:nvPr/>
          </p:nvSpPr>
          <p:spPr bwMode="auto">
            <a:xfrm>
              <a:off x="5573485" y="5555494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6</a:t>
              </a:r>
              <a:endParaRPr kumimoji="0" lang="en-US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6" name="Rectangle 508"/>
            <p:cNvSpPr>
              <a:spLocks noChangeArrowheads="1"/>
            </p:cNvSpPr>
            <p:nvPr/>
          </p:nvSpPr>
          <p:spPr bwMode="auto">
            <a:xfrm>
              <a:off x="6062624" y="5555494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7</a:t>
              </a:r>
              <a:endParaRPr kumimoji="0" lang="en-US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7" name="Rectangle 507"/>
            <p:cNvSpPr>
              <a:spLocks noChangeArrowheads="1"/>
            </p:cNvSpPr>
            <p:nvPr/>
          </p:nvSpPr>
          <p:spPr bwMode="auto">
            <a:xfrm>
              <a:off x="6553053" y="5555494"/>
              <a:ext cx="130351" cy="30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8</a:t>
              </a:r>
              <a:endParaRPr kumimoji="0" lang="en-US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0" name="Freeform 504"/>
            <p:cNvSpPr>
              <a:spLocks noEditPoints="1"/>
            </p:cNvSpPr>
            <p:nvPr/>
          </p:nvSpPr>
          <p:spPr bwMode="auto">
            <a:xfrm>
              <a:off x="2650269" y="2843201"/>
              <a:ext cx="3309106" cy="2618053"/>
            </a:xfrm>
            <a:custGeom>
              <a:avLst/>
              <a:gdLst/>
              <a:ahLst/>
              <a:cxnLst>
                <a:cxn ang="0">
                  <a:pos x="24" y="2007"/>
                </a:cxn>
                <a:cxn ang="0">
                  <a:pos x="69" y="1975"/>
                </a:cxn>
                <a:cxn ang="0">
                  <a:pos x="113" y="1938"/>
                </a:cxn>
                <a:cxn ang="0">
                  <a:pos x="169" y="1898"/>
                </a:cxn>
                <a:cxn ang="0">
                  <a:pos x="214" y="1857"/>
                </a:cxn>
                <a:cxn ang="0">
                  <a:pos x="254" y="1825"/>
                </a:cxn>
                <a:cxn ang="0">
                  <a:pos x="291" y="1797"/>
                </a:cxn>
                <a:cxn ang="0">
                  <a:pos x="311" y="1780"/>
                </a:cxn>
                <a:cxn ang="0">
                  <a:pos x="355" y="1744"/>
                </a:cxn>
                <a:cxn ang="0">
                  <a:pos x="400" y="1711"/>
                </a:cxn>
                <a:cxn ang="0">
                  <a:pos x="448" y="1675"/>
                </a:cxn>
                <a:cxn ang="0">
                  <a:pos x="501" y="1634"/>
                </a:cxn>
                <a:cxn ang="0">
                  <a:pos x="545" y="1594"/>
                </a:cxn>
                <a:cxn ang="0">
                  <a:pos x="589" y="1561"/>
                </a:cxn>
                <a:cxn ang="0">
                  <a:pos x="622" y="1533"/>
                </a:cxn>
                <a:cxn ang="0">
                  <a:pos x="646" y="1517"/>
                </a:cxn>
                <a:cxn ang="0">
                  <a:pos x="690" y="1480"/>
                </a:cxn>
                <a:cxn ang="0">
                  <a:pos x="735" y="1448"/>
                </a:cxn>
                <a:cxn ang="0">
                  <a:pos x="779" y="1411"/>
                </a:cxn>
                <a:cxn ang="0">
                  <a:pos x="836" y="1371"/>
                </a:cxn>
                <a:cxn ang="0">
                  <a:pos x="880" y="1334"/>
                </a:cxn>
                <a:cxn ang="0">
                  <a:pos x="920" y="1298"/>
                </a:cxn>
                <a:cxn ang="0">
                  <a:pos x="957" y="1269"/>
                </a:cxn>
                <a:cxn ang="0">
                  <a:pos x="977" y="1253"/>
                </a:cxn>
                <a:cxn ang="0">
                  <a:pos x="1021" y="1217"/>
                </a:cxn>
                <a:cxn ang="0">
                  <a:pos x="1066" y="1184"/>
                </a:cxn>
                <a:cxn ang="0">
                  <a:pos x="1114" y="1148"/>
                </a:cxn>
                <a:cxn ang="0">
                  <a:pos x="1167" y="1107"/>
                </a:cxn>
                <a:cxn ang="0">
                  <a:pos x="1211" y="1071"/>
                </a:cxn>
                <a:cxn ang="0">
                  <a:pos x="1255" y="1034"/>
                </a:cxn>
                <a:cxn ang="0">
                  <a:pos x="1288" y="1006"/>
                </a:cxn>
                <a:cxn ang="0">
                  <a:pos x="1312" y="990"/>
                </a:cxn>
                <a:cxn ang="0">
                  <a:pos x="1356" y="953"/>
                </a:cxn>
                <a:cxn ang="0">
                  <a:pos x="1401" y="921"/>
                </a:cxn>
                <a:cxn ang="0">
                  <a:pos x="1445" y="888"/>
                </a:cxn>
                <a:cxn ang="0">
                  <a:pos x="1502" y="844"/>
                </a:cxn>
                <a:cxn ang="0">
                  <a:pos x="1546" y="807"/>
                </a:cxn>
                <a:cxn ang="0">
                  <a:pos x="1587" y="771"/>
                </a:cxn>
                <a:cxn ang="0">
                  <a:pos x="1623" y="742"/>
                </a:cxn>
                <a:cxn ang="0">
                  <a:pos x="1643" y="726"/>
                </a:cxn>
                <a:cxn ang="0">
                  <a:pos x="1687" y="690"/>
                </a:cxn>
                <a:cxn ang="0">
                  <a:pos x="1732" y="657"/>
                </a:cxn>
                <a:cxn ang="0">
                  <a:pos x="1780" y="625"/>
                </a:cxn>
                <a:cxn ang="0">
                  <a:pos x="1833" y="580"/>
                </a:cxn>
                <a:cxn ang="0">
                  <a:pos x="1877" y="544"/>
                </a:cxn>
                <a:cxn ang="0">
                  <a:pos x="1922" y="507"/>
                </a:cxn>
                <a:cxn ang="0">
                  <a:pos x="1954" y="479"/>
                </a:cxn>
                <a:cxn ang="0">
                  <a:pos x="1978" y="463"/>
                </a:cxn>
                <a:cxn ang="0">
                  <a:pos x="2023" y="426"/>
                </a:cxn>
                <a:cxn ang="0">
                  <a:pos x="2067" y="394"/>
                </a:cxn>
                <a:cxn ang="0">
                  <a:pos x="2111" y="361"/>
                </a:cxn>
                <a:cxn ang="0">
                  <a:pos x="2168" y="317"/>
                </a:cxn>
                <a:cxn ang="0">
                  <a:pos x="2212" y="280"/>
                </a:cxn>
                <a:cxn ang="0">
                  <a:pos x="2253" y="244"/>
                </a:cxn>
                <a:cxn ang="0">
                  <a:pos x="2289" y="215"/>
                </a:cxn>
                <a:cxn ang="0">
                  <a:pos x="2309" y="199"/>
                </a:cxn>
                <a:cxn ang="0">
                  <a:pos x="2354" y="162"/>
                </a:cxn>
                <a:cxn ang="0">
                  <a:pos x="2398" y="130"/>
                </a:cxn>
                <a:cxn ang="0">
                  <a:pos x="2446" y="98"/>
                </a:cxn>
                <a:cxn ang="0">
                  <a:pos x="2499" y="53"/>
                </a:cxn>
                <a:cxn ang="0">
                  <a:pos x="2543" y="17"/>
                </a:cxn>
              </a:cxnLst>
              <a:rect l="0" t="0" r="r" b="b"/>
              <a:pathLst>
                <a:path w="2564" h="2028">
                  <a:moveTo>
                    <a:pt x="0" y="2024"/>
                  </a:moveTo>
                  <a:lnTo>
                    <a:pt x="12" y="2015"/>
                  </a:lnTo>
                  <a:lnTo>
                    <a:pt x="12" y="2020"/>
                  </a:lnTo>
                  <a:lnTo>
                    <a:pt x="4" y="2028"/>
                  </a:lnTo>
                  <a:lnTo>
                    <a:pt x="0" y="2028"/>
                  </a:lnTo>
                  <a:lnTo>
                    <a:pt x="0" y="2024"/>
                  </a:lnTo>
                  <a:close/>
                  <a:moveTo>
                    <a:pt x="24" y="2007"/>
                  </a:moveTo>
                  <a:lnTo>
                    <a:pt x="32" y="1999"/>
                  </a:lnTo>
                  <a:lnTo>
                    <a:pt x="36" y="1999"/>
                  </a:lnTo>
                  <a:lnTo>
                    <a:pt x="36" y="2003"/>
                  </a:lnTo>
                  <a:lnTo>
                    <a:pt x="24" y="2011"/>
                  </a:lnTo>
                  <a:lnTo>
                    <a:pt x="24" y="2007"/>
                  </a:lnTo>
                  <a:close/>
                  <a:moveTo>
                    <a:pt x="44" y="1991"/>
                  </a:moveTo>
                  <a:lnTo>
                    <a:pt x="56" y="1983"/>
                  </a:lnTo>
                  <a:lnTo>
                    <a:pt x="48" y="1991"/>
                  </a:lnTo>
                  <a:lnTo>
                    <a:pt x="44" y="1991"/>
                  </a:lnTo>
                  <a:close/>
                  <a:moveTo>
                    <a:pt x="69" y="1971"/>
                  </a:moveTo>
                  <a:lnTo>
                    <a:pt x="77" y="1963"/>
                  </a:lnTo>
                  <a:lnTo>
                    <a:pt x="81" y="1963"/>
                  </a:lnTo>
                  <a:lnTo>
                    <a:pt x="81" y="1967"/>
                  </a:lnTo>
                  <a:lnTo>
                    <a:pt x="69" y="1975"/>
                  </a:lnTo>
                  <a:lnTo>
                    <a:pt x="69" y="1971"/>
                  </a:lnTo>
                  <a:close/>
                  <a:moveTo>
                    <a:pt x="89" y="1955"/>
                  </a:moveTo>
                  <a:lnTo>
                    <a:pt x="101" y="1947"/>
                  </a:lnTo>
                  <a:lnTo>
                    <a:pt x="101" y="1951"/>
                  </a:lnTo>
                  <a:lnTo>
                    <a:pt x="93" y="1959"/>
                  </a:lnTo>
                  <a:lnTo>
                    <a:pt x="89" y="1959"/>
                  </a:lnTo>
                  <a:lnTo>
                    <a:pt x="89" y="1955"/>
                  </a:lnTo>
                  <a:close/>
                  <a:moveTo>
                    <a:pt x="113" y="1938"/>
                  </a:moveTo>
                  <a:lnTo>
                    <a:pt x="121" y="1930"/>
                  </a:lnTo>
                  <a:lnTo>
                    <a:pt x="125" y="1930"/>
                  </a:lnTo>
                  <a:lnTo>
                    <a:pt x="113" y="1938"/>
                  </a:lnTo>
                  <a:close/>
                  <a:moveTo>
                    <a:pt x="133" y="1918"/>
                  </a:moveTo>
                  <a:lnTo>
                    <a:pt x="145" y="1910"/>
                  </a:lnTo>
                  <a:lnTo>
                    <a:pt x="145" y="1914"/>
                  </a:lnTo>
                  <a:lnTo>
                    <a:pt x="137" y="1922"/>
                  </a:lnTo>
                  <a:lnTo>
                    <a:pt x="133" y="1922"/>
                  </a:lnTo>
                  <a:lnTo>
                    <a:pt x="133" y="1918"/>
                  </a:lnTo>
                  <a:close/>
                  <a:moveTo>
                    <a:pt x="157" y="1902"/>
                  </a:moveTo>
                  <a:lnTo>
                    <a:pt x="165" y="1894"/>
                  </a:lnTo>
                  <a:lnTo>
                    <a:pt x="169" y="1894"/>
                  </a:lnTo>
                  <a:lnTo>
                    <a:pt x="169" y="1898"/>
                  </a:lnTo>
                  <a:lnTo>
                    <a:pt x="157" y="1906"/>
                  </a:lnTo>
                  <a:lnTo>
                    <a:pt x="157" y="1902"/>
                  </a:lnTo>
                  <a:close/>
                  <a:moveTo>
                    <a:pt x="178" y="1886"/>
                  </a:moveTo>
                  <a:lnTo>
                    <a:pt x="190" y="1878"/>
                  </a:lnTo>
                  <a:lnTo>
                    <a:pt x="182" y="1886"/>
                  </a:lnTo>
                  <a:lnTo>
                    <a:pt x="178" y="1886"/>
                  </a:lnTo>
                  <a:close/>
                  <a:moveTo>
                    <a:pt x="202" y="1865"/>
                  </a:moveTo>
                  <a:lnTo>
                    <a:pt x="210" y="1857"/>
                  </a:lnTo>
                  <a:lnTo>
                    <a:pt x="214" y="1857"/>
                  </a:lnTo>
                  <a:lnTo>
                    <a:pt x="214" y="1861"/>
                  </a:lnTo>
                  <a:lnTo>
                    <a:pt x="202" y="1870"/>
                  </a:lnTo>
                  <a:lnTo>
                    <a:pt x="202" y="1865"/>
                  </a:lnTo>
                  <a:close/>
                  <a:moveTo>
                    <a:pt x="222" y="1849"/>
                  </a:moveTo>
                  <a:lnTo>
                    <a:pt x="234" y="1841"/>
                  </a:lnTo>
                  <a:lnTo>
                    <a:pt x="234" y="1845"/>
                  </a:lnTo>
                  <a:lnTo>
                    <a:pt x="226" y="1853"/>
                  </a:lnTo>
                  <a:lnTo>
                    <a:pt x="222" y="1853"/>
                  </a:lnTo>
                  <a:lnTo>
                    <a:pt x="222" y="1849"/>
                  </a:lnTo>
                  <a:close/>
                  <a:moveTo>
                    <a:pt x="246" y="1833"/>
                  </a:moveTo>
                  <a:lnTo>
                    <a:pt x="254" y="1825"/>
                  </a:lnTo>
                  <a:lnTo>
                    <a:pt x="258" y="1825"/>
                  </a:lnTo>
                  <a:lnTo>
                    <a:pt x="246" y="1833"/>
                  </a:lnTo>
                  <a:close/>
                  <a:moveTo>
                    <a:pt x="266" y="1813"/>
                  </a:moveTo>
                  <a:lnTo>
                    <a:pt x="278" y="1805"/>
                  </a:lnTo>
                  <a:lnTo>
                    <a:pt x="278" y="1809"/>
                  </a:lnTo>
                  <a:lnTo>
                    <a:pt x="270" y="1817"/>
                  </a:lnTo>
                  <a:lnTo>
                    <a:pt x="266" y="1817"/>
                  </a:lnTo>
                  <a:lnTo>
                    <a:pt x="266" y="1813"/>
                  </a:lnTo>
                  <a:close/>
                  <a:moveTo>
                    <a:pt x="291" y="1797"/>
                  </a:moveTo>
                  <a:lnTo>
                    <a:pt x="299" y="1788"/>
                  </a:lnTo>
                  <a:lnTo>
                    <a:pt x="303" y="1788"/>
                  </a:lnTo>
                  <a:lnTo>
                    <a:pt x="303" y="1792"/>
                  </a:lnTo>
                  <a:lnTo>
                    <a:pt x="291" y="1801"/>
                  </a:lnTo>
                  <a:lnTo>
                    <a:pt x="291" y="1797"/>
                  </a:lnTo>
                  <a:close/>
                  <a:moveTo>
                    <a:pt x="311" y="1780"/>
                  </a:moveTo>
                  <a:lnTo>
                    <a:pt x="323" y="1772"/>
                  </a:lnTo>
                  <a:lnTo>
                    <a:pt x="315" y="1780"/>
                  </a:lnTo>
                  <a:lnTo>
                    <a:pt x="311" y="1780"/>
                  </a:lnTo>
                  <a:close/>
                  <a:moveTo>
                    <a:pt x="335" y="1760"/>
                  </a:moveTo>
                  <a:lnTo>
                    <a:pt x="343" y="1752"/>
                  </a:lnTo>
                  <a:lnTo>
                    <a:pt x="347" y="1752"/>
                  </a:lnTo>
                  <a:lnTo>
                    <a:pt x="347" y="1756"/>
                  </a:lnTo>
                  <a:lnTo>
                    <a:pt x="335" y="1764"/>
                  </a:lnTo>
                  <a:lnTo>
                    <a:pt x="335" y="1760"/>
                  </a:lnTo>
                  <a:close/>
                  <a:moveTo>
                    <a:pt x="355" y="1744"/>
                  </a:moveTo>
                  <a:lnTo>
                    <a:pt x="367" y="1736"/>
                  </a:lnTo>
                  <a:lnTo>
                    <a:pt x="367" y="1740"/>
                  </a:lnTo>
                  <a:lnTo>
                    <a:pt x="359" y="1748"/>
                  </a:lnTo>
                  <a:lnTo>
                    <a:pt x="355" y="1748"/>
                  </a:lnTo>
                  <a:lnTo>
                    <a:pt x="355" y="1744"/>
                  </a:lnTo>
                  <a:close/>
                  <a:moveTo>
                    <a:pt x="379" y="1728"/>
                  </a:moveTo>
                  <a:lnTo>
                    <a:pt x="387" y="1719"/>
                  </a:lnTo>
                  <a:lnTo>
                    <a:pt x="392" y="1719"/>
                  </a:lnTo>
                  <a:lnTo>
                    <a:pt x="379" y="1728"/>
                  </a:lnTo>
                  <a:close/>
                  <a:moveTo>
                    <a:pt x="400" y="1707"/>
                  </a:moveTo>
                  <a:lnTo>
                    <a:pt x="412" y="1699"/>
                  </a:lnTo>
                  <a:lnTo>
                    <a:pt x="412" y="1703"/>
                  </a:lnTo>
                  <a:lnTo>
                    <a:pt x="404" y="1711"/>
                  </a:lnTo>
                  <a:lnTo>
                    <a:pt x="400" y="1711"/>
                  </a:lnTo>
                  <a:lnTo>
                    <a:pt x="400" y="1707"/>
                  </a:lnTo>
                  <a:close/>
                  <a:moveTo>
                    <a:pt x="424" y="1691"/>
                  </a:moveTo>
                  <a:lnTo>
                    <a:pt x="432" y="1683"/>
                  </a:lnTo>
                  <a:lnTo>
                    <a:pt x="436" y="1683"/>
                  </a:lnTo>
                  <a:lnTo>
                    <a:pt x="436" y="1687"/>
                  </a:lnTo>
                  <a:lnTo>
                    <a:pt x="424" y="1695"/>
                  </a:lnTo>
                  <a:lnTo>
                    <a:pt x="424" y="1691"/>
                  </a:lnTo>
                  <a:close/>
                  <a:moveTo>
                    <a:pt x="444" y="1675"/>
                  </a:moveTo>
                  <a:lnTo>
                    <a:pt x="456" y="1667"/>
                  </a:lnTo>
                  <a:lnTo>
                    <a:pt x="456" y="1671"/>
                  </a:lnTo>
                  <a:lnTo>
                    <a:pt x="448" y="1675"/>
                  </a:lnTo>
                  <a:lnTo>
                    <a:pt x="444" y="1675"/>
                  </a:lnTo>
                  <a:close/>
                  <a:moveTo>
                    <a:pt x="468" y="1655"/>
                  </a:moveTo>
                  <a:lnTo>
                    <a:pt x="476" y="1646"/>
                  </a:lnTo>
                  <a:lnTo>
                    <a:pt x="480" y="1646"/>
                  </a:lnTo>
                  <a:lnTo>
                    <a:pt x="480" y="1651"/>
                  </a:lnTo>
                  <a:lnTo>
                    <a:pt x="468" y="1659"/>
                  </a:lnTo>
                  <a:lnTo>
                    <a:pt x="468" y="1655"/>
                  </a:lnTo>
                  <a:close/>
                  <a:moveTo>
                    <a:pt x="488" y="1638"/>
                  </a:moveTo>
                  <a:lnTo>
                    <a:pt x="501" y="1630"/>
                  </a:lnTo>
                  <a:lnTo>
                    <a:pt x="501" y="1634"/>
                  </a:lnTo>
                  <a:lnTo>
                    <a:pt x="492" y="1642"/>
                  </a:lnTo>
                  <a:lnTo>
                    <a:pt x="488" y="1642"/>
                  </a:lnTo>
                  <a:lnTo>
                    <a:pt x="488" y="1638"/>
                  </a:lnTo>
                  <a:close/>
                  <a:moveTo>
                    <a:pt x="513" y="1622"/>
                  </a:moveTo>
                  <a:lnTo>
                    <a:pt x="521" y="1614"/>
                  </a:lnTo>
                  <a:lnTo>
                    <a:pt x="525" y="1614"/>
                  </a:lnTo>
                  <a:lnTo>
                    <a:pt x="525" y="1618"/>
                  </a:lnTo>
                  <a:lnTo>
                    <a:pt x="513" y="1622"/>
                  </a:lnTo>
                  <a:close/>
                  <a:moveTo>
                    <a:pt x="533" y="1602"/>
                  </a:moveTo>
                  <a:lnTo>
                    <a:pt x="545" y="1594"/>
                  </a:lnTo>
                  <a:lnTo>
                    <a:pt x="545" y="1598"/>
                  </a:lnTo>
                  <a:lnTo>
                    <a:pt x="537" y="1606"/>
                  </a:lnTo>
                  <a:lnTo>
                    <a:pt x="533" y="1606"/>
                  </a:lnTo>
                  <a:lnTo>
                    <a:pt x="533" y="1602"/>
                  </a:lnTo>
                  <a:close/>
                  <a:moveTo>
                    <a:pt x="557" y="1586"/>
                  </a:moveTo>
                  <a:lnTo>
                    <a:pt x="565" y="1578"/>
                  </a:lnTo>
                  <a:lnTo>
                    <a:pt x="569" y="1578"/>
                  </a:lnTo>
                  <a:lnTo>
                    <a:pt x="569" y="1582"/>
                  </a:lnTo>
                  <a:lnTo>
                    <a:pt x="557" y="1590"/>
                  </a:lnTo>
                  <a:lnTo>
                    <a:pt x="557" y="1586"/>
                  </a:lnTo>
                  <a:close/>
                  <a:moveTo>
                    <a:pt x="577" y="1569"/>
                  </a:moveTo>
                  <a:lnTo>
                    <a:pt x="589" y="1561"/>
                  </a:lnTo>
                  <a:lnTo>
                    <a:pt x="589" y="1565"/>
                  </a:lnTo>
                  <a:lnTo>
                    <a:pt x="581" y="1569"/>
                  </a:lnTo>
                  <a:lnTo>
                    <a:pt x="577" y="1569"/>
                  </a:lnTo>
                  <a:close/>
                  <a:moveTo>
                    <a:pt x="601" y="1549"/>
                  </a:moveTo>
                  <a:lnTo>
                    <a:pt x="610" y="1541"/>
                  </a:lnTo>
                  <a:lnTo>
                    <a:pt x="614" y="1545"/>
                  </a:lnTo>
                  <a:lnTo>
                    <a:pt x="601" y="1553"/>
                  </a:lnTo>
                  <a:lnTo>
                    <a:pt x="601" y="1549"/>
                  </a:lnTo>
                  <a:close/>
                  <a:moveTo>
                    <a:pt x="622" y="1533"/>
                  </a:moveTo>
                  <a:lnTo>
                    <a:pt x="634" y="1525"/>
                  </a:lnTo>
                  <a:lnTo>
                    <a:pt x="634" y="1529"/>
                  </a:lnTo>
                  <a:lnTo>
                    <a:pt x="626" y="1537"/>
                  </a:lnTo>
                  <a:lnTo>
                    <a:pt x="622" y="1537"/>
                  </a:lnTo>
                  <a:lnTo>
                    <a:pt x="622" y="1533"/>
                  </a:lnTo>
                  <a:close/>
                  <a:moveTo>
                    <a:pt x="646" y="1517"/>
                  </a:moveTo>
                  <a:lnTo>
                    <a:pt x="654" y="1509"/>
                  </a:lnTo>
                  <a:lnTo>
                    <a:pt x="658" y="1509"/>
                  </a:lnTo>
                  <a:lnTo>
                    <a:pt x="658" y="1513"/>
                  </a:lnTo>
                  <a:lnTo>
                    <a:pt x="646" y="1517"/>
                  </a:lnTo>
                  <a:close/>
                  <a:moveTo>
                    <a:pt x="666" y="1496"/>
                  </a:moveTo>
                  <a:lnTo>
                    <a:pt x="678" y="1488"/>
                  </a:lnTo>
                  <a:lnTo>
                    <a:pt x="678" y="1492"/>
                  </a:lnTo>
                  <a:lnTo>
                    <a:pt x="670" y="1501"/>
                  </a:lnTo>
                  <a:lnTo>
                    <a:pt x="666" y="1501"/>
                  </a:lnTo>
                  <a:lnTo>
                    <a:pt x="666" y="1496"/>
                  </a:lnTo>
                  <a:close/>
                  <a:moveTo>
                    <a:pt x="690" y="1480"/>
                  </a:moveTo>
                  <a:lnTo>
                    <a:pt x="698" y="1472"/>
                  </a:lnTo>
                  <a:lnTo>
                    <a:pt x="702" y="1472"/>
                  </a:lnTo>
                  <a:lnTo>
                    <a:pt x="702" y="1476"/>
                  </a:lnTo>
                  <a:lnTo>
                    <a:pt x="690" y="1484"/>
                  </a:lnTo>
                  <a:lnTo>
                    <a:pt x="690" y="1480"/>
                  </a:lnTo>
                  <a:close/>
                  <a:moveTo>
                    <a:pt x="710" y="1464"/>
                  </a:moveTo>
                  <a:lnTo>
                    <a:pt x="723" y="1456"/>
                  </a:lnTo>
                  <a:lnTo>
                    <a:pt x="723" y="1460"/>
                  </a:lnTo>
                  <a:lnTo>
                    <a:pt x="714" y="1464"/>
                  </a:lnTo>
                  <a:lnTo>
                    <a:pt x="710" y="1464"/>
                  </a:lnTo>
                  <a:close/>
                  <a:moveTo>
                    <a:pt x="735" y="1444"/>
                  </a:moveTo>
                  <a:lnTo>
                    <a:pt x="743" y="1436"/>
                  </a:lnTo>
                  <a:lnTo>
                    <a:pt x="747" y="1440"/>
                  </a:lnTo>
                  <a:lnTo>
                    <a:pt x="735" y="1448"/>
                  </a:lnTo>
                  <a:lnTo>
                    <a:pt x="735" y="1444"/>
                  </a:lnTo>
                  <a:close/>
                  <a:moveTo>
                    <a:pt x="755" y="1428"/>
                  </a:moveTo>
                  <a:lnTo>
                    <a:pt x="767" y="1419"/>
                  </a:lnTo>
                  <a:lnTo>
                    <a:pt x="767" y="1423"/>
                  </a:lnTo>
                  <a:lnTo>
                    <a:pt x="759" y="1432"/>
                  </a:lnTo>
                  <a:lnTo>
                    <a:pt x="755" y="1432"/>
                  </a:lnTo>
                  <a:lnTo>
                    <a:pt x="755" y="1428"/>
                  </a:lnTo>
                  <a:close/>
                  <a:moveTo>
                    <a:pt x="779" y="1411"/>
                  </a:moveTo>
                  <a:lnTo>
                    <a:pt x="787" y="1403"/>
                  </a:lnTo>
                  <a:lnTo>
                    <a:pt x="791" y="1403"/>
                  </a:lnTo>
                  <a:lnTo>
                    <a:pt x="791" y="1407"/>
                  </a:lnTo>
                  <a:lnTo>
                    <a:pt x="779" y="1411"/>
                  </a:lnTo>
                  <a:close/>
                  <a:moveTo>
                    <a:pt x="799" y="1391"/>
                  </a:moveTo>
                  <a:lnTo>
                    <a:pt x="811" y="1383"/>
                  </a:lnTo>
                  <a:lnTo>
                    <a:pt x="811" y="1387"/>
                  </a:lnTo>
                  <a:lnTo>
                    <a:pt x="803" y="1395"/>
                  </a:lnTo>
                  <a:lnTo>
                    <a:pt x="799" y="1395"/>
                  </a:lnTo>
                  <a:lnTo>
                    <a:pt x="799" y="1391"/>
                  </a:lnTo>
                  <a:close/>
                  <a:moveTo>
                    <a:pt x="824" y="1375"/>
                  </a:moveTo>
                  <a:lnTo>
                    <a:pt x="832" y="1367"/>
                  </a:lnTo>
                  <a:lnTo>
                    <a:pt x="836" y="1367"/>
                  </a:lnTo>
                  <a:lnTo>
                    <a:pt x="836" y="1371"/>
                  </a:lnTo>
                  <a:lnTo>
                    <a:pt x="824" y="1379"/>
                  </a:lnTo>
                  <a:lnTo>
                    <a:pt x="824" y="1375"/>
                  </a:lnTo>
                  <a:close/>
                  <a:moveTo>
                    <a:pt x="844" y="1359"/>
                  </a:moveTo>
                  <a:lnTo>
                    <a:pt x="856" y="1351"/>
                  </a:lnTo>
                  <a:lnTo>
                    <a:pt x="856" y="1355"/>
                  </a:lnTo>
                  <a:lnTo>
                    <a:pt x="848" y="1359"/>
                  </a:lnTo>
                  <a:lnTo>
                    <a:pt x="844" y="1359"/>
                  </a:lnTo>
                  <a:close/>
                  <a:moveTo>
                    <a:pt x="868" y="1338"/>
                  </a:moveTo>
                  <a:lnTo>
                    <a:pt x="876" y="1330"/>
                  </a:lnTo>
                  <a:lnTo>
                    <a:pt x="880" y="1334"/>
                  </a:lnTo>
                  <a:lnTo>
                    <a:pt x="868" y="1342"/>
                  </a:lnTo>
                  <a:lnTo>
                    <a:pt x="868" y="1338"/>
                  </a:lnTo>
                  <a:close/>
                  <a:moveTo>
                    <a:pt x="888" y="1322"/>
                  </a:moveTo>
                  <a:lnTo>
                    <a:pt x="900" y="1314"/>
                  </a:lnTo>
                  <a:lnTo>
                    <a:pt x="900" y="1318"/>
                  </a:lnTo>
                  <a:lnTo>
                    <a:pt x="892" y="1326"/>
                  </a:lnTo>
                  <a:lnTo>
                    <a:pt x="888" y="1326"/>
                  </a:lnTo>
                  <a:lnTo>
                    <a:pt x="888" y="1322"/>
                  </a:lnTo>
                  <a:close/>
                  <a:moveTo>
                    <a:pt x="912" y="1306"/>
                  </a:moveTo>
                  <a:lnTo>
                    <a:pt x="920" y="1298"/>
                  </a:lnTo>
                  <a:lnTo>
                    <a:pt x="924" y="1298"/>
                  </a:lnTo>
                  <a:lnTo>
                    <a:pt x="924" y="1302"/>
                  </a:lnTo>
                  <a:lnTo>
                    <a:pt x="912" y="1306"/>
                  </a:lnTo>
                  <a:close/>
                  <a:moveTo>
                    <a:pt x="933" y="1286"/>
                  </a:moveTo>
                  <a:lnTo>
                    <a:pt x="945" y="1278"/>
                  </a:lnTo>
                  <a:lnTo>
                    <a:pt x="945" y="1282"/>
                  </a:lnTo>
                  <a:lnTo>
                    <a:pt x="937" y="1290"/>
                  </a:lnTo>
                  <a:lnTo>
                    <a:pt x="933" y="1290"/>
                  </a:lnTo>
                  <a:lnTo>
                    <a:pt x="933" y="1286"/>
                  </a:lnTo>
                  <a:close/>
                  <a:moveTo>
                    <a:pt x="957" y="1269"/>
                  </a:moveTo>
                  <a:lnTo>
                    <a:pt x="965" y="1261"/>
                  </a:lnTo>
                  <a:lnTo>
                    <a:pt x="969" y="1261"/>
                  </a:lnTo>
                  <a:lnTo>
                    <a:pt x="969" y="1265"/>
                  </a:lnTo>
                  <a:lnTo>
                    <a:pt x="957" y="1273"/>
                  </a:lnTo>
                  <a:lnTo>
                    <a:pt x="957" y="1269"/>
                  </a:lnTo>
                  <a:close/>
                  <a:moveTo>
                    <a:pt x="977" y="1253"/>
                  </a:moveTo>
                  <a:lnTo>
                    <a:pt x="989" y="1245"/>
                  </a:lnTo>
                  <a:lnTo>
                    <a:pt x="989" y="1249"/>
                  </a:lnTo>
                  <a:lnTo>
                    <a:pt x="981" y="1253"/>
                  </a:lnTo>
                  <a:lnTo>
                    <a:pt x="977" y="1253"/>
                  </a:lnTo>
                  <a:close/>
                  <a:moveTo>
                    <a:pt x="1001" y="1233"/>
                  </a:moveTo>
                  <a:lnTo>
                    <a:pt x="1009" y="1225"/>
                  </a:lnTo>
                  <a:lnTo>
                    <a:pt x="1013" y="1229"/>
                  </a:lnTo>
                  <a:lnTo>
                    <a:pt x="1001" y="1237"/>
                  </a:lnTo>
                  <a:lnTo>
                    <a:pt x="1001" y="1233"/>
                  </a:lnTo>
                  <a:close/>
                  <a:moveTo>
                    <a:pt x="1021" y="1217"/>
                  </a:moveTo>
                  <a:lnTo>
                    <a:pt x="1033" y="1209"/>
                  </a:lnTo>
                  <a:lnTo>
                    <a:pt x="1033" y="1213"/>
                  </a:lnTo>
                  <a:lnTo>
                    <a:pt x="1025" y="1221"/>
                  </a:lnTo>
                  <a:lnTo>
                    <a:pt x="1021" y="1221"/>
                  </a:lnTo>
                  <a:lnTo>
                    <a:pt x="1021" y="1217"/>
                  </a:lnTo>
                  <a:close/>
                  <a:moveTo>
                    <a:pt x="1046" y="1200"/>
                  </a:moveTo>
                  <a:lnTo>
                    <a:pt x="1054" y="1192"/>
                  </a:lnTo>
                  <a:lnTo>
                    <a:pt x="1058" y="1192"/>
                  </a:lnTo>
                  <a:lnTo>
                    <a:pt x="1058" y="1196"/>
                  </a:lnTo>
                  <a:lnTo>
                    <a:pt x="1046" y="1200"/>
                  </a:lnTo>
                  <a:close/>
                  <a:moveTo>
                    <a:pt x="1066" y="1180"/>
                  </a:moveTo>
                  <a:lnTo>
                    <a:pt x="1078" y="1176"/>
                  </a:lnTo>
                  <a:lnTo>
                    <a:pt x="1070" y="1184"/>
                  </a:lnTo>
                  <a:lnTo>
                    <a:pt x="1066" y="1184"/>
                  </a:lnTo>
                  <a:lnTo>
                    <a:pt x="1066" y="1180"/>
                  </a:lnTo>
                  <a:close/>
                  <a:moveTo>
                    <a:pt x="1090" y="1164"/>
                  </a:moveTo>
                  <a:lnTo>
                    <a:pt x="1098" y="1156"/>
                  </a:lnTo>
                  <a:lnTo>
                    <a:pt x="1102" y="1156"/>
                  </a:lnTo>
                  <a:lnTo>
                    <a:pt x="1102" y="1160"/>
                  </a:lnTo>
                  <a:lnTo>
                    <a:pt x="1090" y="1168"/>
                  </a:lnTo>
                  <a:lnTo>
                    <a:pt x="1090" y="1164"/>
                  </a:lnTo>
                  <a:close/>
                  <a:moveTo>
                    <a:pt x="1110" y="1148"/>
                  </a:moveTo>
                  <a:lnTo>
                    <a:pt x="1122" y="1140"/>
                  </a:lnTo>
                  <a:lnTo>
                    <a:pt x="1122" y="1144"/>
                  </a:lnTo>
                  <a:lnTo>
                    <a:pt x="1114" y="1148"/>
                  </a:lnTo>
                  <a:lnTo>
                    <a:pt x="1110" y="1148"/>
                  </a:lnTo>
                  <a:close/>
                  <a:moveTo>
                    <a:pt x="1134" y="1127"/>
                  </a:moveTo>
                  <a:lnTo>
                    <a:pt x="1142" y="1123"/>
                  </a:lnTo>
                  <a:lnTo>
                    <a:pt x="1146" y="1123"/>
                  </a:lnTo>
                  <a:lnTo>
                    <a:pt x="1134" y="1132"/>
                  </a:lnTo>
                  <a:lnTo>
                    <a:pt x="1134" y="1127"/>
                  </a:lnTo>
                  <a:close/>
                  <a:moveTo>
                    <a:pt x="1155" y="1111"/>
                  </a:moveTo>
                  <a:lnTo>
                    <a:pt x="1167" y="1103"/>
                  </a:lnTo>
                  <a:lnTo>
                    <a:pt x="1167" y="1107"/>
                  </a:lnTo>
                  <a:lnTo>
                    <a:pt x="1159" y="1115"/>
                  </a:lnTo>
                  <a:lnTo>
                    <a:pt x="1155" y="1115"/>
                  </a:lnTo>
                  <a:lnTo>
                    <a:pt x="1155" y="1111"/>
                  </a:lnTo>
                  <a:close/>
                  <a:moveTo>
                    <a:pt x="1179" y="1095"/>
                  </a:moveTo>
                  <a:lnTo>
                    <a:pt x="1187" y="1087"/>
                  </a:lnTo>
                  <a:lnTo>
                    <a:pt x="1191" y="1087"/>
                  </a:lnTo>
                  <a:lnTo>
                    <a:pt x="1191" y="1091"/>
                  </a:lnTo>
                  <a:lnTo>
                    <a:pt x="1179" y="1095"/>
                  </a:lnTo>
                  <a:close/>
                  <a:moveTo>
                    <a:pt x="1199" y="1075"/>
                  </a:moveTo>
                  <a:lnTo>
                    <a:pt x="1211" y="1071"/>
                  </a:lnTo>
                  <a:lnTo>
                    <a:pt x="1203" y="1079"/>
                  </a:lnTo>
                  <a:lnTo>
                    <a:pt x="1199" y="1079"/>
                  </a:lnTo>
                  <a:lnTo>
                    <a:pt x="1199" y="1075"/>
                  </a:lnTo>
                  <a:close/>
                  <a:moveTo>
                    <a:pt x="1223" y="1059"/>
                  </a:moveTo>
                  <a:lnTo>
                    <a:pt x="1231" y="1050"/>
                  </a:lnTo>
                  <a:lnTo>
                    <a:pt x="1235" y="1050"/>
                  </a:lnTo>
                  <a:lnTo>
                    <a:pt x="1235" y="1055"/>
                  </a:lnTo>
                  <a:lnTo>
                    <a:pt x="1223" y="1063"/>
                  </a:lnTo>
                  <a:lnTo>
                    <a:pt x="1223" y="1059"/>
                  </a:lnTo>
                  <a:close/>
                  <a:moveTo>
                    <a:pt x="1243" y="1042"/>
                  </a:moveTo>
                  <a:lnTo>
                    <a:pt x="1255" y="1034"/>
                  </a:lnTo>
                  <a:lnTo>
                    <a:pt x="1255" y="1038"/>
                  </a:lnTo>
                  <a:lnTo>
                    <a:pt x="1247" y="1046"/>
                  </a:lnTo>
                  <a:lnTo>
                    <a:pt x="1243" y="1042"/>
                  </a:lnTo>
                  <a:close/>
                  <a:moveTo>
                    <a:pt x="1268" y="1022"/>
                  </a:moveTo>
                  <a:lnTo>
                    <a:pt x="1276" y="1018"/>
                  </a:lnTo>
                  <a:lnTo>
                    <a:pt x="1280" y="1018"/>
                  </a:lnTo>
                  <a:lnTo>
                    <a:pt x="1268" y="1026"/>
                  </a:lnTo>
                  <a:lnTo>
                    <a:pt x="1268" y="1022"/>
                  </a:lnTo>
                  <a:close/>
                  <a:moveTo>
                    <a:pt x="1288" y="1006"/>
                  </a:moveTo>
                  <a:lnTo>
                    <a:pt x="1300" y="998"/>
                  </a:lnTo>
                  <a:lnTo>
                    <a:pt x="1300" y="1002"/>
                  </a:lnTo>
                  <a:lnTo>
                    <a:pt x="1292" y="1010"/>
                  </a:lnTo>
                  <a:lnTo>
                    <a:pt x="1288" y="1010"/>
                  </a:lnTo>
                  <a:lnTo>
                    <a:pt x="1288" y="1006"/>
                  </a:lnTo>
                  <a:close/>
                  <a:moveTo>
                    <a:pt x="1312" y="990"/>
                  </a:moveTo>
                  <a:lnTo>
                    <a:pt x="1320" y="982"/>
                  </a:lnTo>
                  <a:lnTo>
                    <a:pt x="1324" y="982"/>
                  </a:lnTo>
                  <a:lnTo>
                    <a:pt x="1324" y="986"/>
                  </a:lnTo>
                  <a:lnTo>
                    <a:pt x="1312" y="994"/>
                  </a:lnTo>
                  <a:lnTo>
                    <a:pt x="1312" y="990"/>
                  </a:lnTo>
                  <a:close/>
                  <a:moveTo>
                    <a:pt x="1332" y="969"/>
                  </a:moveTo>
                  <a:lnTo>
                    <a:pt x="1344" y="965"/>
                  </a:lnTo>
                  <a:lnTo>
                    <a:pt x="1336" y="973"/>
                  </a:lnTo>
                  <a:lnTo>
                    <a:pt x="1332" y="973"/>
                  </a:lnTo>
                  <a:lnTo>
                    <a:pt x="1332" y="969"/>
                  </a:lnTo>
                  <a:close/>
                  <a:moveTo>
                    <a:pt x="1356" y="953"/>
                  </a:moveTo>
                  <a:lnTo>
                    <a:pt x="1364" y="945"/>
                  </a:lnTo>
                  <a:lnTo>
                    <a:pt x="1369" y="945"/>
                  </a:lnTo>
                  <a:lnTo>
                    <a:pt x="1369" y="949"/>
                  </a:lnTo>
                  <a:lnTo>
                    <a:pt x="1356" y="957"/>
                  </a:lnTo>
                  <a:lnTo>
                    <a:pt x="1356" y="953"/>
                  </a:lnTo>
                  <a:close/>
                  <a:moveTo>
                    <a:pt x="1377" y="937"/>
                  </a:moveTo>
                  <a:lnTo>
                    <a:pt x="1389" y="929"/>
                  </a:lnTo>
                  <a:lnTo>
                    <a:pt x="1389" y="933"/>
                  </a:lnTo>
                  <a:lnTo>
                    <a:pt x="1381" y="941"/>
                  </a:lnTo>
                  <a:lnTo>
                    <a:pt x="1377" y="937"/>
                  </a:lnTo>
                  <a:close/>
                  <a:moveTo>
                    <a:pt x="1401" y="917"/>
                  </a:moveTo>
                  <a:lnTo>
                    <a:pt x="1409" y="913"/>
                  </a:lnTo>
                  <a:lnTo>
                    <a:pt x="1413" y="913"/>
                  </a:lnTo>
                  <a:lnTo>
                    <a:pt x="1401" y="921"/>
                  </a:lnTo>
                  <a:lnTo>
                    <a:pt x="1401" y="917"/>
                  </a:lnTo>
                  <a:close/>
                  <a:moveTo>
                    <a:pt x="1421" y="900"/>
                  </a:moveTo>
                  <a:lnTo>
                    <a:pt x="1433" y="892"/>
                  </a:lnTo>
                  <a:lnTo>
                    <a:pt x="1433" y="896"/>
                  </a:lnTo>
                  <a:lnTo>
                    <a:pt x="1425" y="904"/>
                  </a:lnTo>
                  <a:lnTo>
                    <a:pt x="1421" y="904"/>
                  </a:lnTo>
                  <a:lnTo>
                    <a:pt x="1421" y="900"/>
                  </a:lnTo>
                  <a:close/>
                  <a:moveTo>
                    <a:pt x="1445" y="884"/>
                  </a:moveTo>
                  <a:lnTo>
                    <a:pt x="1453" y="876"/>
                  </a:lnTo>
                  <a:lnTo>
                    <a:pt x="1457" y="876"/>
                  </a:lnTo>
                  <a:lnTo>
                    <a:pt x="1457" y="880"/>
                  </a:lnTo>
                  <a:lnTo>
                    <a:pt x="1445" y="888"/>
                  </a:lnTo>
                  <a:lnTo>
                    <a:pt x="1445" y="884"/>
                  </a:lnTo>
                  <a:close/>
                  <a:moveTo>
                    <a:pt x="1465" y="864"/>
                  </a:moveTo>
                  <a:lnTo>
                    <a:pt x="1478" y="860"/>
                  </a:lnTo>
                  <a:lnTo>
                    <a:pt x="1469" y="868"/>
                  </a:lnTo>
                  <a:lnTo>
                    <a:pt x="1465" y="868"/>
                  </a:lnTo>
                  <a:lnTo>
                    <a:pt x="1465" y="864"/>
                  </a:lnTo>
                  <a:close/>
                  <a:moveTo>
                    <a:pt x="1490" y="848"/>
                  </a:moveTo>
                  <a:lnTo>
                    <a:pt x="1498" y="840"/>
                  </a:lnTo>
                  <a:lnTo>
                    <a:pt x="1502" y="840"/>
                  </a:lnTo>
                  <a:lnTo>
                    <a:pt x="1502" y="844"/>
                  </a:lnTo>
                  <a:lnTo>
                    <a:pt x="1490" y="852"/>
                  </a:lnTo>
                  <a:lnTo>
                    <a:pt x="1490" y="848"/>
                  </a:lnTo>
                  <a:close/>
                  <a:moveTo>
                    <a:pt x="1510" y="832"/>
                  </a:moveTo>
                  <a:lnTo>
                    <a:pt x="1522" y="823"/>
                  </a:lnTo>
                  <a:lnTo>
                    <a:pt x="1522" y="827"/>
                  </a:lnTo>
                  <a:lnTo>
                    <a:pt x="1514" y="836"/>
                  </a:lnTo>
                  <a:lnTo>
                    <a:pt x="1510" y="832"/>
                  </a:lnTo>
                  <a:close/>
                  <a:moveTo>
                    <a:pt x="1534" y="811"/>
                  </a:moveTo>
                  <a:lnTo>
                    <a:pt x="1542" y="807"/>
                  </a:lnTo>
                  <a:lnTo>
                    <a:pt x="1546" y="807"/>
                  </a:lnTo>
                  <a:lnTo>
                    <a:pt x="1534" y="815"/>
                  </a:lnTo>
                  <a:lnTo>
                    <a:pt x="1534" y="811"/>
                  </a:lnTo>
                  <a:close/>
                  <a:moveTo>
                    <a:pt x="1554" y="795"/>
                  </a:moveTo>
                  <a:lnTo>
                    <a:pt x="1566" y="787"/>
                  </a:lnTo>
                  <a:lnTo>
                    <a:pt x="1566" y="791"/>
                  </a:lnTo>
                  <a:lnTo>
                    <a:pt x="1558" y="799"/>
                  </a:lnTo>
                  <a:lnTo>
                    <a:pt x="1554" y="799"/>
                  </a:lnTo>
                  <a:lnTo>
                    <a:pt x="1554" y="795"/>
                  </a:lnTo>
                  <a:close/>
                  <a:moveTo>
                    <a:pt x="1578" y="779"/>
                  </a:moveTo>
                  <a:lnTo>
                    <a:pt x="1587" y="771"/>
                  </a:lnTo>
                  <a:lnTo>
                    <a:pt x="1591" y="771"/>
                  </a:lnTo>
                  <a:lnTo>
                    <a:pt x="1591" y="775"/>
                  </a:lnTo>
                  <a:lnTo>
                    <a:pt x="1578" y="783"/>
                  </a:lnTo>
                  <a:lnTo>
                    <a:pt x="1578" y="779"/>
                  </a:lnTo>
                  <a:close/>
                  <a:moveTo>
                    <a:pt x="1599" y="759"/>
                  </a:moveTo>
                  <a:lnTo>
                    <a:pt x="1611" y="754"/>
                  </a:lnTo>
                  <a:lnTo>
                    <a:pt x="1603" y="763"/>
                  </a:lnTo>
                  <a:lnTo>
                    <a:pt x="1599" y="763"/>
                  </a:lnTo>
                  <a:lnTo>
                    <a:pt x="1599" y="759"/>
                  </a:lnTo>
                  <a:close/>
                  <a:moveTo>
                    <a:pt x="1623" y="742"/>
                  </a:moveTo>
                  <a:lnTo>
                    <a:pt x="1631" y="734"/>
                  </a:lnTo>
                  <a:lnTo>
                    <a:pt x="1635" y="734"/>
                  </a:lnTo>
                  <a:lnTo>
                    <a:pt x="1635" y="738"/>
                  </a:lnTo>
                  <a:lnTo>
                    <a:pt x="1623" y="746"/>
                  </a:lnTo>
                  <a:lnTo>
                    <a:pt x="1623" y="742"/>
                  </a:lnTo>
                  <a:close/>
                  <a:moveTo>
                    <a:pt x="1643" y="726"/>
                  </a:moveTo>
                  <a:lnTo>
                    <a:pt x="1655" y="718"/>
                  </a:lnTo>
                  <a:lnTo>
                    <a:pt x="1655" y="722"/>
                  </a:lnTo>
                  <a:lnTo>
                    <a:pt x="1647" y="730"/>
                  </a:lnTo>
                  <a:lnTo>
                    <a:pt x="1643" y="726"/>
                  </a:lnTo>
                  <a:close/>
                  <a:moveTo>
                    <a:pt x="1667" y="706"/>
                  </a:moveTo>
                  <a:lnTo>
                    <a:pt x="1675" y="702"/>
                  </a:lnTo>
                  <a:lnTo>
                    <a:pt x="1679" y="702"/>
                  </a:lnTo>
                  <a:lnTo>
                    <a:pt x="1667" y="710"/>
                  </a:lnTo>
                  <a:lnTo>
                    <a:pt x="1667" y="706"/>
                  </a:lnTo>
                  <a:close/>
                  <a:moveTo>
                    <a:pt x="1687" y="690"/>
                  </a:moveTo>
                  <a:lnTo>
                    <a:pt x="1700" y="681"/>
                  </a:lnTo>
                  <a:lnTo>
                    <a:pt x="1700" y="686"/>
                  </a:lnTo>
                  <a:lnTo>
                    <a:pt x="1692" y="694"/>
                  </a:lnTo>
                  <a:lnTo>
                    <a:pt x="1687" y="694"/>
                  </a:lnTo>
                  <a:lnTo>
                    <a:pt x="1687" y="690"/>
                  </a:lnTo>
                  <a:close/>
                  <a:moveTo>
                    <a:pt x="1712" y="673"/>
                  </a:moveTo>
                  <a:lnTo>
                    <a:pt x="1720" y="665"/>
                  </a:lnTo>
                  <a:lnTo>
                    <a:pt x="1724" y="665"/>
                  </a:lnTo>
                  <a:lnTo>
                    <a:pt x="1724" y="669"/>
                  </a:lnTo>
                  <a:lnTo>
                    <a:pt x="1712" y="677"/>
                  </a:lnTo>
                  <a:lnTo>
                    <a:pt x="1712" y="673"/>
                  </a:lnTo>
                  <a:close/>
                  <a:moveTo>
                    <a:pt x="1732" y="653"/>
                  </a:moveTo>
                  <a:lnTo>
                    <a:pt x="1744" y="649"/>
                  </a:lnTo>
                  <a:lnTo>
                    <a:pt x="1736" y="657"/>
                  </a:lnTo>
                  <a:lnTo>
                    <a:pt x="1732" y="657"/>
                  </a:lnTo>
                  <a:lnTo>
                    <a:pt x="1732" y="653"/>
                  </a:lnTo>
                  <a:close/>
                  <a:moveTo>
                    <a:pt x="1756" y="637"/>
                  </a:moveTo>
                  <a:lnTo>
                    <a:pt x="1764" y="629"/>
                  </a:lnTo>
                  <a:lnTo>
                    <a:pt x="1768" y="629"/>
                  </a:lnTo>
                  <a:lnTo>
                    <a:pt x="1768" y="633"/>
                  </a:lnTo>
                  <a:lnTo>
                    <a:pt x="1756" y="641"/>
                  </a:lnTo>
                  <a:lnTo>
                    <a:pt x="1756" y="637"/>
                  </a:lnTo>
                  <a:close/>
                  <a:moveTo>
                    <a:pt x="1776" y="621"/>
                  </a:moveTo>
                  <a:lnTo>
                    <a:pt x="1788" y="613"/>
                  </a:lnTo>
                  <a:lnTo>
                    <a:pt x="1788" y="617"/>
                  </a:lnTo>
                  <a:lnTo>
                    <a:pt x="1780" y="625"/>
                  </a:lnTo>
                  <a:lnTo>
                    <a:pt x="1776" y="625"/>
                  </a:lnTo>
                  <a:lnTo>
                    <a:pt x="1776" y="621"/>
                  </a:lnTo>
                  <a:close/>
                  <a:moveTo>
                    <a:pt x="1801" y="600"/>
                  </a:moveTo>
                  <a:lnTo>
                    <a:pt x="1809" y="596"/>
                  </a:lnTo>
                  <a:lnTo>
                    <a:pt x="1813" y="596"/>
                  </a:lnTo>
                  <a:lnTo>
                    <a:pt x="1801" y="604"/>
                  </a:lnTo>
                  <a:lnTo>
                    <a:pt x="1801" y="600"/>
                  </a:lnTo>
                  <a:close/>
                  <a:moveTo>
                    <a:pt x="1821" y="584"/>
                  </a:moveTo>
                  <a:lnTo>
                    <a:pt x="1833" y="576"/>
                  </a:lnTo>
                  <a:lnTo>
                    <a:pt x="1833" y="580"/>
                  </a:lnTo>
                  <a:lnTo>
                    <a:pt x="1825" y="588"/>
                  </a:lnTo>
                  <a:lnTo>
                    <a:pt x="1821" y="588"/>
                  </a:lnTo>
                  <a:lnTo>
                    <a:pt x="1821" y="584"/>
                  </a:lnTo>
                  <a:close/>
                  <a:moveTo>
                    <a:pt x="1845" y="568"/>
                  </a:moveTo>
                  <a:lnTo>
                    <a:pt x="1853" y="560"/>
                  </a:lnTo>
                  <a:lnTo>
                    <a:pt x="1857" y="560"/>
                  </a:lnTo>
                  <a:lnTo>
                    <a:pt x="1857" y="564"/>
                  </a:lnTo>
                  <a:lnTo>
                    <a:pt x="1845" y="572"/>
                  </a:lnTo>
                  <a:lnTo>
                    <a:pt x="1845" y="568"/>
                  </a:lnTo>
                  <a:close/>
                  <a:moveTo>
                    <a:pt x="1865" y="552"/>
                  </a:moveTo>
                  <a:lnTo>
                    <a:pt x="1877" y="544"/>
                  </a:lnTo>
                  <a:lnTo>
                    <a:pt x="1869" y="552"/>
                  </a:lnTo>
                  <a:lnTo>
                    <a:pt x="1865" y="552"/>
                  </a:lnTo>
                  <a:close/>
                  <a:moveTo>
                    <a:pt x="1889" y="531"/>
                  </a:moveTo>
                  <a:lnTo>
                    <a:pt x="1897" y="523"/>
                  </a:lnTo>
                  <a:lnTo>
                    <a:pt x="1901" y="523"/>
                  </a:lnTo>
                  <a:lnTo>
                    <a:pt x="1901" y="527"/>
                  </a:lnTo>
                  <a:lnTo>
                    <a:pt x="1889" y="536"/>
                  </a:lnTo>
                  <a:lnTo>
                    <a:pt x="1889" y="531"/>
                  </a:lnTo>
                  <a:close/>
                  <a:moveTo>
                    <a:pt x="1910" y="515"/>
                  </a:moveTo>
                  <a:lnTo>
                    <a:pt x="1922" y="507"/>
                  </a:lnTo>
                  <a:lnTo>
                    <a:pt x="1922" y="511"/>
                  </a:lnTo>
                  <a:lnTo>
                    <a:pt x="1914" y="519"/>
                  </a:lnTo>
                  <a:lnTo>
                    <a:pt x="1910" y="519"/>
                  </a:lnTo>
                  <a:lnTo>
                    <a:pt x="1910" y="515"/>
                  </a:lnTo>
                  <a:close/>
                  <a:moveTo>
                    <a:pt x="1934" y="499"/>
                  </a:moveTo>
                  <a:lnTo>
                    <a:pt x="1942" y="491"/>
                  </a:lnTo>
                  <a:lnTo>
                    <a:pt x="1946" y="491"/>
                  </a:lnTo>
                  <a:lnTo>
                    <a:pt x="1934" y="499"/>
                  </a:lnTo>
                  <a:close/>
                  <a:moveTo>
                    <a:pt x="1954" y="479"/>
                  </a:moveTo>
                  <a:lnTo>
                    <a:pt x="1966" y="471"/>
                  </a:lnTo>
                  <a:lnTo>
                    <a:pt x="1966" y="475"/>
                  </a:lnTo>
                  <a:lnTo>
                    <a:pt x="1958" y="483"/>
                  </a:lnTo>
                  <a:lnTo>
                    <a:pt x="1954" y="483"/>
                  </a:lnTo>
                  <a:lnTo>
                    <a:pt x="1954" y="479"/>
                  </a:lnTo>
                  <a:close/>
                  <a:moveTo>
                    <a:pt x="1978" y="463"/>
                  </a:moveTo>
                  <a:lnTo>
                    <a:pt x="1986" y="454"/>
                  </a:lnTo>
                  <a:lnTo>
                    <a:pt x="1990" y="454"/>
                  </a:lnTo>
                  <a:lnTo>
                    <a:pt x="1990" y="458"/>
                  </a:lnTo>
                  <a:lnTo>
                    <a:pt x="1978" y="467"/>
                  </a:lnTo>
                  <a:lnTo>
                    <a:pt x="1978" y="463"/>
                  </a:lnTo>
                  <a:close/>
                  <a:moveTo>
                    <a:pt x="1998" y="446"/>
                  </a:moveTo>
                  <a:lnTo>
                    <a:pt x="2010" y="438"/>
                  </a:lnTo>
                  <a:lnTo>
                    <a:pt x="2002" y="446"/>
                  </a:lnTo>
                  <a:lnTo>
                    <a:pt x="1998" y="446"/>
                  </a:lnTo>
                  <a:close/>
                  <a:moveTo>
                    <a:pt x="2023" y="426"/>
                  </a:moveTo>
                  <a:lnTo>
                    <a:pt x="2031" y="418"/>
                  </a:lnTo>
                  <a:lnTo>
                    <a:pt x="2035" y="418"/>
                  </a:lnTo>
                  <a:lnTo>
                    <a:pt x="2035" y="422"/>
                  </a:lnTo>
                  <a:lnTo>
                    <a:pt x="2023" y="430"/>
                  </a:lnTo>
                  <a:lnTo>
                    <a:pt x="2023" y="426"/>
                  </a:lnTo>
                  <a:close/>
                  <a:moveTo>
                    <a:pt x="2043" y="410"/>
                  </a:moveTo>
                  <a:lnTo>
                    <a:pt x="2055" y="402"/>
                  </a:lnTo>
                  <a:lnTo>
                    <a:pt x="2055" y="406"/>
                  </a:lnTo>
                  <a:lnTo>
                    <a:pt x="2047" y="414"/>
                  </a:lnTo>
                  <a:lnTo>
                    <a:pt x="2043" y="414"/>
                  </a:lnTo>
                  <a:lnTo>
                    <a:pt x="2043" y="410"/>
                  </a:lnTo>
                  <a:close/>
                  <a:moveTo>
                    <a:pt x="2067" y="394"/>
                  </a:moveTo>
                  <a:lnTo>
                    <a:pt x="2075" y="385"/>
                  </a:lnTo>
                  <a:lnTo>
                    <a:pt x="2079" y="385"/>
                  </a:lnTo>
                  <a:lnTo>
                    <a:pt x="2067" y="394"/>
                  </a:lnTo>
                  <a:close/>
                  <a:moveTo>
                    <a:pt x="2087" y="373"/>
                  </a:moveTo>
                  <a:lnTo>
                    <a:pt x="2099" y="365"/>
                  </a:lnTo>
                  <a:lnTo>
                    <a:pt x="2099" y="369"/>
                  </a:lnTo>
                  <a:lnTo>
                    <a:pt x="2091" y="377"/>
                  </a:lnTo>
                  <a:lnTo>
                    <a:pt x="2087" y="377"/>
                  </a:lnTo>
                  <a:lnTo>
                    <a:pt x="2087" y="373"/>
                  </a:lnTo>
                  <a:close/>
                  <a:moveTo>
                    <a:pt x="2111" y="357"/>
                  </a:moveTo>
                  <a:lnTo>
                    <a:pt x="2119" y="349"/>
                  </a:lnTo>
                  <a:lnTo>
                    <a:pt x="2123" y="349"/>
                  </a:lnTo>
                  <a:lnTo>
                    <a:pt x="2123" y="353"/>
                  </a:lnTo>
                  <a:lnTo>
                    <a:pt x="2111" y="361"/>
                  </a:lnTo>
                  <a:lnTo>
                    <a:pt x="2111" y="357"/>
                  </a:lnTo>
                  <a:close/>
                  <a:moveTo>
                    <a:pt x="2132" y="341"/>
                  </a:moveTo>
                  <a:lnTo>
                    <a:pt x="2144" y="333"/>
                  </a:lnTo>
                  <a:lnTo>
                    <a:pt x="2136" y="341"/>
                  </a:lnTo>
                  <a:lnTo>
                    <a:pt x="2132" y="341"/>
                  </a:lnTo>
                  <a:close/>
                  <a:moveTo>
                    <a:pt x="2156" y="321"/>
                  </a:moveTo>
                  <a:lnTo>
                    <a:pt x="2164" y="313"/>
                  </a:lnTo>
                  <a:lnTo>
                    <a:pt x="2168" y="313"/>
                  </a:lnTo>
                  <a:lnTo>
                    <a:pt x="2168" y="317"/>
                  </a:lnTo>
                  <a:lnTo>
                    <a:pt x="2156" y="325"/>
                  </a:lnTo>
                  <a:lnTo>
                    <a:pt x="2156" y="321"/>
                  </a:lnTo>
                  <a:close/>
                  <a:moveTo>
                    <a:pt x="2176" y="304"/>
                  </a:moveTo>
                  <a:lnTo>
                    <a:pt x="2188" y="296"/>
                  </a:lnTo>
                  <a:lnTo>
                    <a:pt x="2188" y="300"/>
                  </a:lnTo>
                  <a:lnTo>
                    <a:pt x="2180" y="308"/>
                  </a:lnTo>
                  <a:lnTo>
                    <a:pt x="2176" y="308"/>
                  </a:lnTo>
                  <a:lnTo>
                    <a:pt x="2176" y="304"/>
                  </a:lnTo>
                  <a:close/>
                  <a:moveTo>
                    <a:pt x="2200" y="288"/>
                  </a:moveTo>
                  <a:lnTo>
                    <a:pt x="2208" y="280"/>
                  </a:lnTo>
                  <a:lnTo>
                    <a:pt x="2212" y="280"/>
                  </a:lnTo>
                  <a:lnTo>
                    <a:pt x="2200" y="288"/>
                  </a:lnTo>
                  <a:close/>
                  <a:moveTo>
                    <a:pt x="2220" y="268"/>
                  </a:moveTo>
                  <a:lnTo>
                    <a:pt x="2232" y="260"/>
                  </a:lnTo>
                  <a:lnTo>
                    <a:pt x="2232" y="264"/>
                  </a:lnTo>
                  <a:lnTo>
                    <a:pt x="2224" y="272"/>
                  </a:lnTo>
                  <a:lnTo>
                    <a:pt x="2220" y="272"/>
                  </a:lnTo>
                  <a:lnTo>
                    <a:pt x="2220" y="268"/>
                  </a:lnTo>
                  <a:close/>
                  <a:moveTo>
                    <a:pt x="2245" y="252"/>
                  </a:moveTo>
                  <a:lnTo>
                    <a:pt x="2253" y="244"/>
                  </a:lnTo>
                  <a:lnTo>
                    <a:pt x="2257" y="244"/>
                  </a:lnTo>
                  <a:lnTo>
                    <a:pt x="2257" y="248"/>
                  </a:lnTo>
                  <a:lnTo>
                    <a:pt x="2245" y="256"/>
                  </a:lnTo>
                  <a:lnTo>
                    <a:pt x="2245" y="252"/>
                  </a:lnTo>
                  <a:close/>
                  <a:moveTo>
                    <a:pt x="2265" y="235"/>
                  </a:moveTo>
                  <a:lnTo>
                    <a:pt x="2277" y="227"/>
                  </a:lnTo>
                  <a:lnTo>
                    <a:pt x="2277" y="231"/>
                  </a:lnTo>
                  <a:lnTo>
                    <a:pt x="2269" y="235"/>
                  </a:lnTo>
                  <a:lnTo>
                    <a:pt x="2265" y="235"/>
                  </a:lnTo>
                  <a:close/>
                  <a:moveTo>
                    <a:pt x="2289" y="215"/>
                  </a:moveTo>
                  <a:lnTo>
                    <a:pt x="2297" y="207"/>
                  </a:lnTo>
                  <a:lnTo>
                    <a:pt x="2301" y="207"/>
                  </a:lnTo>
                  <a:lnTo>
                    <a:pt x="2301" y="211"/>
                  </a:lnTo>
                  <a:lnTo>
                    <a:pt x="2289" y="219"/>
                  </a:lnTo>
                  <a:lnTo>
                    <a:pt x="2289" y="215"/>
                  </a:lnTo>
                  <a:close/>
                  <a:moveTo>
                    <a:pt x="2309" y="199"/>
                  </a:moveTo>
                  <a:lnTo>
                    <a:pt x="2321" y="191"/>
                  </a:lnTo>
                  <a:lnTo>
                    <a:pt x="2321" y="195"/>
                  </a:lnTo>
                  <a:lnTo>
                    <a:pt x="2313" y="203"/>
                  </a:lnTo>
                  <a:lnTo>
                    <a:pt x="2309" y="203"/>
                  </a:lnTo>
                  <a:lnTo>
                    <a:pt x="2309" y="199"/>
                  </a:lnTo>
                  <a:close/>
                  <a:moveTo>
                    <a:pt x="2333" y="183"/>
                  </a:moveTo>
                  <a:lnTo>
                    <a:pt x="2342" y="175"/>
                  </a:lnTo>
                  <a:lnTo>
                    <a:pt x="2346" y="175"/>
                  </a:lnTo>
                  <a:lnTo>
                    <a:pt x="2346" y="179"/>
                  </a:lnTo>
                  <a:lnTo>
                    <a:pt x="2333" y="183"/>
                  </a:lnTo>
                  <a:close/>
                  <a:moveTo>
                    <a:pt x="2354" y="162"/>
                  </a:moveTo>
                  <a:lnTo>
                    <a:pt x="2366" y="154"/>
                  </a:lnTo>
                  <a:lnTo>
                    <a:pt x="2366" y="158"/>
                  </a:lnTo>
                  <a:lnTo>
                    <a:pt x="2358" y="167"/>
                  </a:lnTo>
                  <a:lnTo>
                    <a:pt x="2354" y="167"/>
                  </a:lnTo>
                  <a:lnTo>
                    <a:pt x="2354" y="162"/>
                  </a:lnTo>
                  <a:close/>
                  <a:moveTo>
                    <a:pt x="2378" y="146"/>
                  </a:moveTo>
                  <a:lnTo>
                    <a:pt x="2386" y="138"/>
                  </a:lnTo>
                  <a:lnTo>
                    <a:pt x="2390" y="138"/>
                  </a:lnTo>
                  <a:lnTo>
                    <a:pt x="2390" y="142"/>
                  </a:lnTo>
                  <a:lnTo>
                    <a:pt x="2378" y="150"/>
                  </a:lnTo>
                  <a:lnTo>
                    <a:pt x="2378" y="146"/>
                  </a:lnTo>
                  <a:close/>
                  <a:moveTo>
                    <a:pt x="2398" y="130"/>
                  </a:moveTo>
                  <a:lnTo>
                    <a:pt x="2410" y="122"/>
                  </a:lnTo>
                  <a:lnTo>
                    <a:pt x="2410" y="126"/>
                  </a:lnTo>
                  <a:lnTo>
                    <a:pt x="2402" y="130"/>
                  </a:lnTo>
                  <a:lnTo>
                    <a:pt x="2398" y="130"/>
                  </a:lnTo>
                  <a:close/>
                  <a:moveTo>
                    <a:pt x="2422" y="110"/>
                  </a:moveTo>
                  <a:lnTo>
                    <a:pt x="2430" y="102"/>
                  </a:lnTo>
                  <a:lnTo>
                    <a:pt x="2434" y="102"/>
                  </a:lnTo>
                  <a:lnTo>
                    <a:pt x="2434" y="106"/>
                  </a:lnTo>
                  <a:lnTo>
                    <a:pt x="2422" y="114"/>
                  </a:lnTo>
                  <a:lnTo>
                    <a:pt x="2422" y="110"/>
                  </a:lnTo>
                  <a:close/>
                  <a:moveTo>
                    <a:pt x="2442" y="94"/>
                  </a:moveTo>
                  <a:lnTo>
                    <a:pt x="2455" y="85"/>
                  </a:lnTo>
                  <a:lnTo>
                    <a:pt x="2455" y="89"/>
                  </a:lnTo>
                  <a:lnTo>
                    <a:pt x="2446" y="98"/>
                  </a:lnTo>
                  <a:lnTo>
                    <a:pt x="2442" y="98"/>
                  </a:lnTo>
                  <a:lnTo>
                    <a:pt x="2442" y="94"/>
                  </a:lnTo>
                  <a:close/>
                  <a:moveTo>
                    <a:pt x="2467" y="77"/>
                  </a:moveTo>
                  <a:lnTo>
                    <a:pt x="2475" y="69"/>
                  </a:lnTo>
                  <a:lnTo>
                    <a:pt x="2479" y="69"/>
                  </a:lnTo>
                  <a:lnTo>
                    <a:pt x="2479" y="73"/>
                  </a:lnTo>
                  <a:lnTo>
                    <a:pt x="2467" y="77"/>
                  </a:lnTo>
                  <a:close/>
                  <a:moveTo>
                    <a:pt x="2487" y="57"/>
                  </a:moveTo>
                  <a:lnTo>
                    <a:pt x="2499" y="49"/>
                  </a:lnTo>
                  <a:lnTo>
                    <a:pt x="2499" y="53"/>
                  </a:lnTo>
                  <a:lnTo>
                    <a:pt x="2491" y="61"/>
                  </a:lnTo>
                  <a:lnTo>
                    <a:pt x="2487" y="61"/>
                  </a:lnTo>
                  <a:lnTo>
                    <a:pt x="2487" y="57"/>
                  </a:lnTo>
                  <a:close/>
                  <a:moveTo>
                    <a:pt x="2511" y="41"/>
                  </a:moveTo>
                  <a:lnTo>
                    <a:pt x="2519" y="33"/>
                  </a:lnTo>
                  <a:lnTo>
                    <a:pt x="2523" y="33"/>
                  </a:lnTo>
                  <a:lnTo>
                    <a:pt x="2523" y="37"/>
                  </a:lnTo>
                  <a:lnTo>
                    <a:pt x="2511" y="45"/>
                  </a:lnTo>
                  <a:lnTo>
                    <a:pt x="2511" y="41"/>
                  </a:lnTo>
                  <a:close/>
                  <a:moveTo>
                    <a:pt x="2531" y="25"/>
                  </a:moveTo>
                  <a:lnTo>
                    <a:pt x="2543" y="17"/>
                  </a:lnTo>
                  <a:lnTo>
                    <a:pt x="2543" y="21"/>
                  </a:lnTo>
                  <a:lnTo>
                    <a:pt x="2535" y="25"/>
                  </a:lnTo>
                  <a:lnTo>
                    <a:pt x="2531" y="25"/>
                  </a:lnTo>
                  <a:close/>
                  <a:moveTo>
                    <a:pt x="2555" y="4"/>
                  </a:moveTo>
                  <a:lnTo>
                    <a:pt x="2560" y="0"/>
                  </a:lnTo>
                  <a:lnTo>
                    <a:pt x="2564" y="0"/>
                  </a:lnTo>
                  <a:lnTo>
                    <a:pt x="2564" y="4"/>
                  </a:lnTo>
                  <a:lnTo>
                    <a:pt x="2555" y="8"/>
                  </a:lnTo>
                  <a:lnTo>
                    <a:pt x="2555" y="4"/>
                  </a:lnTo>
                  <a:close/>
                </a:path>
              </a:pathLst>
            </a:custGeom>
            <a:solidFill>
              <a:srgbClr val="000000"/>
            </a:solidFill>
            <a:ln w="254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281" name="Rubrik 28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Reynell </a:t>
            </a:r>
            <a:r>
              <a:rPr lang="sv-SE" sz="2000" dirty="0" smtClean="0"/>
              <a:t>speach understanding</a:t>
            </a:r>
            <a:endParaRPr lang="sv-SE" sz="2000" dirty="0"/>
          </a:p>
        </p:txBody>
      </p:sp>
      <p:sp>
        <p:nvSpPr>
          <p:cNvPr id="282" name="Rectangle 23"/>
          <p:cNvSpPr>
            <a:spLocks noChangeArrowheads="1"/>
          </p:cNvSpPr>
          <p:nvPr/>
        </p:nvSpPr>
        <p:spPr bwMode="auto">
          <a:xfrm>
            <a:off x="3083749" y="1201869"/>
            <a:ext cx="381341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CI  operation  &lt; 9 months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3" name="Rectangle 506"/>
          <p:cNvSpPr>
            <a:spLocks noChangeArrowheads="1"/>
          </p:cNvSpPr>
          <p:nvPr/>
        </p:nvSpPr>
        <p:spPr bwMode="auto">
          <a:xfrm>
            <a:off x="6553053" y="6143862"/>
            <a:ext cx="23361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Karltorp 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E. 2014</a:t>
            </a:r>
            <a:endParaRPr kumimoji="0" lang="en-US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6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95" y="458798"/>
            <a:ext cx="7185692" cy="55673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698" y="-18904"/>
            <a:ext cx="4213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What the stacked bar means </a:t>
            </a: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6697" y="6273224"/>
            <a:ext cx="881706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Quick visualization of trends in the number of students by age in five Swedish </a:t>
            </a:r>
            <a:r>
              <a:rPr lang="en-US" sz="1600" dirty="0" err="1" smtClean="0"/>
              <a:t>Specialskolor</a:t>
            </a:r>
            <a:r>
              <a:rPr lang="en-US" sz="1600" dirty="0" smtClean="0"/>
              <a:t> </a:t>
            </a:r>
            <a:r>
              <a:rPr lang="en-US" sz="1600" dirty="0" smtClean="0"/>
              <a:t>by Hans &amp; Ola Rosling, 2014 Oct 1, Questions: ola.rosling@gapminder.org</a:t>
            </a:r>
          </a:p>
        </p:txBody>
      </p:sp>
    </p:spTree>
    <p:extLst>
      <p:ext uri="{BB962C8B-B14F-4D97-AF65-F5344CB8AC3E}">
        <p14:creationId xmlns:p14="http://schemas.microsoft.com/office/powerpoint/2010/main" val="397427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196"/>
          <p:cNvSpPr/>
          <p:nvPr/>
        </p:nvSpPr>
        <p:spPr>
          <a:xfrm>
            <a:off x="871242" y="1023506"/>
            <a:ext cx="69456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Number of enrolled students</a:t>
            </a:r>
          </a:p>
          <a:p>
            <a:endParaRPr lang="en-US" sz="2000" b="1" dirty="0"/>
          </a:p>
          <a:p>
            <a:r>
              <a:rPr lang="en-US" sz="2000" dirty="0" smtClean="0"/>
              <a:t>Next slides show the number of students in three equal size grade-groups.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Låg</a:t>
            </a:r>
            <a:r>
              <a:rPr lang="en-US" sz="2000" dirty="0" smtClean="0"/>
              <a:t>: grade 1-3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Mellan</a:t>
            </a:r>
            <a:r>
              <a:rPr lang="en-US" sz="2000" dirty="0" smtClean="0"/>
              <a:t>: grade 4-6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Hög</a:t>
            </a:r>
            <a:r>
              <a:rPr lang="en-US" sz="2000" dirty="0" smtClean="0"/>
              <a:t>: grade 7-9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r>
              <a:rPr lang="en-US" sz="2000" dirty="0" smtClean="0"/>
              <a:t>The number of children in higher grades is slightly higher than lower grades, because of late-comers. But the general trends is still falling dramatically across most schools (except </a:t>
            </a:r>
            <a:r>
              <a:rPr lang="en-US" sz="2000" dirty="0" err="1" smtClean="0"/>
              <a:t>Östervångsskolan</a:t>
            </a:r>
            <a:r>
              <a:rPr lang="en-US" sz="2000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345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</TotalTime>
  <Words>1191</Words>
  <Application>Microsoft Office PowerPoint</Application>
  <PresentationFormat>Bildspel på skärmen (4:3)</PresentationFormat>
  <Paragraphs>306</Paragraphs>
  <Slides>38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38</vt:i4>
      </vt:variant>
    </vt:vector>
  </HeadingPairs>
  <TitlesOfParts>
    <vt:vector size="39" baseType="lpstr">
      <vt:lpstr>Office Theme</vt:lpstr>
      <vt:lpstr>PowerPoint-presentation</vt:lpstr>
      <vt:lpstr>PowerPoint-presentation</vt:lpstr>
      <vt:lpstr>PowerPoint-presentation</vt:lpstr>
      <vt:lpstr>PowerPoint-presentation</vt:lpstr>
      <vt:lpstr>Reynell speach understanding</vt:lpstr>
      <vt:lpstr>Reynell speach understanding</vt:lpstr>
      <vt:lpstr>Reynell speach understanding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The Gapminder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Ola Rosling</dc:creator>
  <cp:lastModifiedBy>Barnplantorna</cp:lastModifiedBy>
  <cp:revision>130</cp:revision>
  <dcterms:created xsi:type="dcterms:W3CDTF">2014-10-01T02:18:04Z</dcterms:created>
  <dcterms:modified xsi:type="dcterms:W3CDTF">2014-10-14T13:07:08Z</dcterms:modified>
</cp:coreProperties>
</file>